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81280" marR="81280" indent="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4479"/>
        </a:solidFill>
        <a:effectLst/>
        <a:uFill>
          <a:solidFill>
            <a:srgbClr val="004479"/>
          </a:solidFill>
        </a:uFill>
        <a:latin typeface="+mn-lt"/>
        <a:ea typeface="+mn-ea"/>
        <a:cs typeface="+mn-cs"/>
        <a:sym typeface="Arial"/>
      </a:defRPr>
    </a:lvl1pPr>
    <a:lvl2pPr marL="81280" marR="81280" indent="4826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4479"/>
        </a:solidFill>
        <a:effectLst/>
        <a:uFill>
          <a:solidFill>
            <a:srgbClr val="004479"/>
          </a:solidFill>
        </a:uFill>
        <a:latin typeface="+mn-lt"/>
        <a:ea typeface="+mn-ea"/>
        <a:cs typeface="+mn-cs"/>
        <a:sym typeface="Arial"/>
      </a:defRPr>
    </a:lvl2pPr>
    <a:lvl3pPr marL="81280" marR="81280" indent="9779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4479"/>
        </a:solidFill>
        <a:effectLst/>
        <a:uFill>
          <a:solidFill>
            <a:srgbClr val="004479"/>
          </a:solidFill>
        </a:uFill>
        <a:latin typeface="+mn-lt"/>
        <a:ea typeface="+mn-ea"/>
        <a:cs typeface="+mn-cs"/>
        <a:sym typeface="Arial"/>
      </a:defRPr>
    </a:lvl3pPr>
    <a:lvl4pPr marL="81280" marR="81280" indent="14605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4479"/>
        </a:solidFill>
        <a:effectLst/>
        <a:uFill>
          <a:solidFill>
            <a:srgbClr val="004479"/>
          </a:solidFill>
        </a:uFill>
        <a:latin typeface="+mn-lt"/>
        <a:ea typeface="+mn-ea"/>
        <a:cs typeface="+mn-cs"/>
        <a:sym typeface="Arial"/>
      </a:defRPr>
    </a:lvl4pPr>
    <a:lvl5pPr marL="81280" marR="81280" indent="19558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4479"/>
        </a:solidFill>
        <a:effectLst/>
        <a:uFill>
          <a:solidFill>
            <a:srgbClr val="004479"/>
          </a:solidFill>
        </a:uFill>
        <a:latin typeface="+mn-lt"/>
        <a:ea typeface="+mn-ea"/>
        <a:cs typeface="+mn-cs"/>
        <a:sym typeface="Arial"/>
      </a:defRPr>
    </a:lvl5pPr>
    <a:lvl6pPr marL="81280" marR="81280" indent="24384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4479"/>
        </a:solidFill>
        <a:effectLst/>
        <a:uFill>
          <a:solidFill>
            <a:srgbClr val="004479"/>
          </a:solidFill>
        </a:uFill>
        <a:latin typeface="+mn-lt"/>
        <a:ea typeface="+mn-ea"/>
        <a:cs typeface="+mn-cs"/>
        <a:sym typeface="Arial"/>
      </a:defRPr>
    </a:lvl6pPr>
    <a:lvl7pPr marL="81280" marR="81280" indent="29210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4479"/>
        </a:solidFill>
        <a:effectLst/>
        <a:uFill>
          <a:solidFill>
            <a:srgbClr val="004479"/>
          </a:solidFill>
        </a:uFill>
        <a:latin typeface="+mn-lt"/>
        <a:ea typeface="+mn-ea"/>
        <a:cs typeface="+mn-cs"/>
        <a:sym typeface="Arial"/>
      </a:defRPr>
    </a:lvl7pPr>
    <a:lvl8pPr marL="81280" marR="81280" indent="34163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4479"/>
        </a:solidFill>
        <a:effectLst/>
        <a:uFill>
          <a:solidFill>
            <a:srgbClr val="004479"/>
          </a:solidFill>
        </a:uFill>
        <a:latin typeface="+mn-lt"/>
        <a:ea typeface="+mn-ea"/>
        <a:cs typeface="+mn-cs"/>
        <a:sym typeface="Arial"/>
      </a:defRPr>
    </a:lvl8pPr>
    <a:lvl9pPr marL="81280" marR="81280" indent="38989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4479"/>
        </a:solidFill>
        <a:effectLst/>
        <a:uFill>
          <a:solidFill>
            <a:srgbClr val="004479"/>
          </a:solidFill>
        </a:uFill>
        <a:latin typeface="+mn-lt"/>
        <a:ea typeface="+mn-ea"/>
        <a:cs typeface="+mn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4479"/>
        </a:fontRef>
        <a:srgbClr val="004479"/>
      </a:tcTxStyle>
      <a:tcStyle>
        <a:tcBdr>
          <a:left>
            <a:ln w="12700" cap="flat">
              <a:solidFill>
                <a:srgbClr val="004479"/>
              </a:solidFill>
              <a:prstDash val="solid"/>
              <a:miter lim="400000"/>
            </a:ln>
          </a:left>
          <a:right>
            <a:ln w="12700" cap="flat">
              <a:solidFill>
                <a:srgbClr val="004479"/>
              </a:solidFill>
              <a:prstDash val="solid"/>
              <a:miter lim="400000"/>
            </a:ln>
          </a:right>
          <a:top>
            <a:ln w="12700" cap="flat">
              <a:solidFill>
                <a:srgbClr val="004479"/>
              </a:solidFill>
              <a:prstDash val="solid"/>
              <a:miter lim="400000"/>
            </a:ln>
          </a:top>
          <a:bottom>
            <a:ln w="12700" cap="flat">
              <a:solidFill>
                <a:srgbClr val="004479"/>
              </a:solidFill>
              <a:prstDash val="solid"/>
              <a:miter lim="400000"/>
            </a:ln>
          </a:bottom>
          <a:insideH>
            <a:ln w="12700" cap="flat">
              <a:solidFill>
                <a:srgbClr val="004479"/>
              </a:solidFill>
              <a:prstDash val="solid"/>
              <a:miter lim="400000"/>
            </a:ln>
          </a:insideH>
          <a:insideV>
            <a:ln w="12700" cap="flat">
              <a:solidFill>
                <a:srgbClr val="00447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4479"/>
        </a:fontRef>
        <a:srgbClr val="004479"/>
      </a:tcTxStyle>
      <a:tcStyle>
        <a:tcBdr>
          <a:left>
            <a:ln w="38100" cap="flat">
              <a:solidFill>
                <a:srgbClr val="004479"/>
              </a:solidFill>
              <a:prstDash val="solid"/>
              <a:miter lim="400000"/>
            </a:ln>
          </a:left>
          <a:right>
            <a:ln w="12700" cap="flat">
              <a:solidFill>
                <a:srgbClr val="004479"/>
              </a:solidFill>
              <a:prstDash val="solid"/>
              <a:miter lim="400000"/>
            </a:ln>
          </a:right>
          <a:top>
            <a:ln w="12700" cap="flat">
              <a:solidFill>
                <a:srgbClr val="004479"/>
              </a:solidFill>
              <a:prstDash val="solid"/>
              <a:miter lim="400000"/>
            </a:ln>
          </a:top>
          <a:bottom>
            <a:ln w="12700" cap="flat">
              <a:solidFill>
                <a:srgbClr val="004479"/>
              </a:solidFill>
              <a:prstDash val="solid"/>
              <a:miter lim="400000"/>
            </a:ln>
          </a:bottom>
          <a:insideH>
            <a:ln w="12700" cap="flat">
              <a:solidFill>
                <a:srgbClr val="004479"/>
              </a:solidFill>
              <a:prstDash val="solid"/>
              <a:miter lim="400000"/>
            </a:ln>
          </a:insideH>
          <a:insideV>
            <a:ln w="12700" cap="flat">
              <a:solidFill>
                <a:srgbClr val="004479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4479"/>
        </a:fontRef>
        <a:srgbClr val="004479"/>
      </a:tcTxStyle>
      <a:tcStyle>
        <a:tcBdr>
          <a:left>
            <a:ln w="12700" cap="flat">
              <a:solidFill>
                <a:srgbClr val="004479"/>
              </a:solidFill>
              <a:prstDash val="solid"/>
              <a:miter lim="400000"/>
            </a:ln>
          </a:left>
          <a:right>
            <a:ln w="12700" cap="flat">
              <a:solidFill>
                <a:srgbClr val="004479"/>
              </a:solidFill>
              <a:prstDash val="solid"/>
              <a:miter lim="400000"/>
            </a:ln>
          </a:right>
          <a:top>
            <a:ln w="12700" cap="flat">
              <a:solidFill>
                <a:srgbClr val="004479"/>
              </a:solidFill>
              <a:prstDash val="solid"/>
              <a:miter lim="400000"/>
            </a:ln>
          </a:top>
          <a:bottom>
            <a:ln w="38100" cap="flat">
              <a:solidFill>
                <a:srgbClr val="004479"/>
              </a:solidFill>
              <a:prstDash val="solid"/>
              <a:miter lim="400000"/>
            </a:ln>
          </a:bottom>
          <a:insideH>
            <a:ln w="12700" cap="flat">
              <a:solidFill>
                <a:srgbClr val="004479"/>
              </a:solidFill>
              <a:prstDash val="solid"/>
              <a:miter lim="400000"/>
            </a:ln>
          </a:insideH>
          <a:insideV>
            <a:ln w="12700" cap="flat">
              <a:solidFill>
                <a:srgbClr val="004479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4479"/>
        </a:fontRef>
        <a:srgbClr val="004479"/>
      </a:tcTxStyle>
      <a:tcStyle>
        <a:tcBdr>
          <a:left>
            <a:ln w="12700" cap="flat">
              <a:solidFill>
                <a:srgbClr val="004479"/>
              </a:solidFill>
              <a:prstDash val="solid"/>
              <a:miter lim="400000"/>
            </a:ln>
          </a:left>
          <a:right>
            <a:ln w="12700" cap="flat">
              <a:solidFill>
                <a:srgbClr val="004479"/>
              </a:solidFill>
              <a:prstDash val="solid"/>
              <a:miter lim="400000"/>
            </a:ln>
          </a:right>
          <a:top>
            <a:ln w="38100" cap="flat">
              <a:solidFill>
                <a:srgbClr val="004479"/>
              </a:solidFill>
              <a:prstDash val="solid"/>
              <a:miter lim="400000"/>
            </a:ln>
          </a:top>
          <a:bottom>
            <a:ln w="12700" cap="flat">
              <a:solidFill>
                <a:srgbClr val="004479"/>
              </a:solidFill>
              <a:prstDash val="solid"/>
              <a:miter lim="400000"/>
            </a:ln>
          </a:bottom>
          <a:insideH>
            <a:ln w="12700" cap="flat">
              <a:solidFill>
                <a:srgbClr val="004479"/>
              </a:solidFill>
              <a:prstDash val="solid"/>
              <a:miter lim="400000"/>
            </a:ln>
          </a:insideH>
          <a:insideV>
            <a:ln w="12700" cap="flat">
              <a:solidFill>
                <a:srgbClr val="004479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D51ADE6A-740E-44AE-83CC-AE7238B6C88D}" styleName="">
    <a:tblBg/>
    <a:wholeTbl>
      <a:tcTxStyle b="off" i="off">
        <a:fontRef idx="minor">
          <a:srgbClr val="004479"/>
        </a:fontRef>
        <a:srgbClr val="004479"/>
      </a:tcTxStyle>
      <a:tcStyle>
        <a:tcBdr>
          <a:left>
            <a:ln w="12700" cap="flat">
              <a:solidFill>
                <a:srgbClr val="004479"/>
              </a:solidFill>
              <a:prstDash val="solid"/>
              <a:miter lim="400000"/>
            </a:ln>
          </a:left>
          <a:right>
            <a:ln w="12700" cap="flat">
              <a:solidFill>
                <a:srgbClr val="004479"/>
              </a:solidFill>
              <a:prstDash val="solid"/>
              <a:miter lim="400000"/>
            </a:ln>
          </a:right>
          <a:top>
            <a:ln w="12700" cap="flat">
              <a:solidFill>
                <a:srgbClr val="004479"/>
              </a:solidFill>
              <a:prstDash val="solid"/>
              <a:miter lim="400000"/>
            </a:ln>
          </a:top>
          <a:bottom>
            <a:ln w="12700" cap="flat">
              <a:solidFill>
                <a:srgbClr val="004479"/>
              </a:solidFill>
              <a:prstDash val="solid"/>
              <a:miter lim="400000"/>
            </a:ln>
          </a:bottom>
          <a:insideH>
            <a:ln w="12700" cap="flat">
              <a:solidFill>
                <a:srgbClr val="004479"/>
              </a:solidFill>
              <a:prstDash val="solid"/>
              <a:miter lim="400000"/>
            </a:ln>
          </a:insideH>
          <a:insideV>
            <a:ln w="12700" cap="flat">
              <a:solidFill>
                <a:srgbClr val="00447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4479"/>
        </a:fontRef>
        <a:srgbClr val="004479"/>
      </a:tcTxStyle>
      <a:tcStyle>
        <a:tcBdr>
          <a:left>
            <a:ln w="38100" cap="flat">
              <a:solidFill>
                <a:srgbClr val="004479"/>
              </a:solidFill>
              <a:prstDash val="solid"/>
              <a:miter lim="400000"/>
            </a:ln>
          </a:left>
          <a:right>
            <a:ln w="12700" cap="flat">
              <a:solidFill>
                <a:srgbClr val="004479"/>
              </a:solidFill>
              <a:prstDash val="solid"/>
              <a:miter lim="400000"/>
            </a:ln>
          </a:right>
          <a:top>
            <a:ln w="12700" cap="flat">
              <a:solidFill>
                <a:srgbClr val="004479"/>
              </a:solidFill>
              <a:prstDash val="solid"/>
              <a:miter lim="400000"/>
            </a:ln>
          </a:top>
          <a:bottom>
            <a:ln w="12700" cap="flat">
              <a:solidFill>
                <a:srgbClr val="004479"/>
              </a:solidFill>
              <a:prstDash val="solid"/>
              <a:miter lim="400000"/>
            </a:ln>
          </a:bottom>
          <a:insideH>
            <a:ln w="12700" cap="flat">
              <a:solidFill>
                <a:srgbClr val="004479"/>
              </a:solidFill>
              <a:prstDash val="solid"/>
              <a:miter lim="400000"/>
            </a:ln>
          </a:insideH>
          <a:insideV>
            <a:ln w="12700" cap="flat">
              <a:solidFill>
                <a:srgbClr val="004479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4479"/>
        </a:fontRef>
        <a:srgbClr val="004479"/>
      </a:tcTxStyle>
      <a:tcStyle>
        <a:tcBdr>
          <a:left>
            <a:ln w="12700" cap="flat">
              <a:solidFill>
                <a:srgbClr val="004479"/>
              </a:solidFill>
              <a:prstDash val="solid"/>
              <a:miter lim="400000"/>
            </a:ln>
          </a:left>
          <a:right>
            <a:ln w="12700" cap="flat">
              <a:solidFill>
                <a:srgbClr val="004479"/>
              </a:solidFill>
              <a:prstDash val="solid"/>
              <a:miter lim="400000"/>
            </a:ln>
          </a:right>
          <a:top>
            <a:ln w="12700" cap="flat">
              <a:solidFill>
                <a:srgbClr val="004479"/>
              </a:solidFill>
              <a:prstDash val="solid"/>
              <a:miter lim="400000"/>
            </a:ln>
          </a:top>
          <a:bottom>
            <a:ln w="38100" cap="flat">
              <a:solidFill>
                <a:srgbClr val="004479"/>
              </a:solidFill>
              <a:prstDash val="solid"/>
              <a:miter lim="400000"/>
            </a:ln>
          </a:bottom>
          <a:insideH>
            <a:ln w="12700" cap="flat">
              <a:solidFill>
                <a:srgbClr val="004479"/>
              </a:solidFill>
              <a:prstDash val="solid"/>
              <a:miter lim="400000"/>
            </a:ln>
          </a:insideH>
          <a:insideV>
            <a:ln w="12700" cap="flat">
              <a:solidFill>
                <a:srgbClr val="004479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4479"/>
        </a:fontRef>
        <a:srgbClr val="004479"/>
      </a:tcTxStyle>
      <a:tcStyle>
        <a:tcBdr>
          <a:left>
            <a:ln w="12700" cap="flat">
              <a:solidFill>
                <a:srgbClr val="004479"/>
              </a:solidFill>
              <a:prstDash val="solid"/>
              <a:miter lim="400000"/>
            </a:ln>
          </a:left>
          <a:right>
            <a:ln w="12700" cap="flat">
              <a:solidFill>
                <a:srgbClr val="004479"/>
              </a:solidFill>
              <a:prstDash val="solid"/>
              <a:miter lim="400000"/>
            </a:ln>
          </a:right>
          <a:top>
            <a:ln w="38100" cap="flat">
              <a:solidFill>
                <a:srgbClr val="004479"/>
              </a:solidFill>
              <a:prstDash val="solid"/>
              <a:miter lim="400000"/>
            </a:ln>
          </a:top>
          <a:bottom>
            <a:ln w="12700" cap="flat">
              <a:solidFill>
                <a:srgbClr val="004479"/>
              </a:solidFill>
              <a:prstDash val="solid"/>
              <a:miter lim="400000"/>
            </a:ln>
          </a:bottom>
          <a:insideH>
            <a:ln w="12700" cap="flat">
              <a:solidFill>
                <a:srgbClr val="004479"/>
              </a:solidFill>
              <a:prstDash val="solid"/>
              <a:miter lim="400000"/>
            </a:ln>
          </a:insideH>
          <a:insideV>
            <a:ln w="12700" cap="flat">
              <a:solidFill>
                <a:srgbClr val="004479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6477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6477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6477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6477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6477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6477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6477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6477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6477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IoTSec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-205302" y="7425226"/>
            <a:ext cx="25325099" cy="6340079"/>
          </a:xfrm>
          <a:prstGeom prst="rect">
            <a:avLst/>
          </a:prstGeom>
          <a:gradFill>
            <a:gsLst>
              <a:gs pos="0">
                <a:srgbClr val="FBFBFB"/>
              </a:gs>
              <a:gs pos="100000">
                <a:srgbClr val="BEBEBE"/>
              </a:gs>
            </a:gsLst>
            <a:lin ang="5400000"/>
          </a:grad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107156" tIns="107156" rIns="107156" bIns="107156" anchor="ctr"/>
          <a:lstStyle/>
          <a:p>
            <a:endParaRPr/>
          </a:p>
        </p:txBody>
      </p:sp>
      <p:grpSp>
        <p:nvGrpSpPr>
          <p:cNvPr id="28" name="Group 28"/>
          <p:cNvGrpSpPr/>
          <p:nvPr/>
        </p:nvGrpSpPr>
        <p:grpSpPr>
          <a:xfrm>
            <a:off x="-594082" y="6875859"/>
            <a:ext cx="1232298" cy="1268016"/>
            <a:chOff x="0" y="0"/>
            <a:chExt cx="1232296" cy="1268015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232297" cy="1268016"/>
              <a:chOff x="0" y="0"/>
              <a:chExt cx="1232296" cy="1268015"/>
            </a:xfrm>
          </p:grpSpPr>
          <p:sp>
            <p:nvSpPr>
              <p:cNvPr id="23" name="Shape 23"/>
              <p:cNvSpPr/>
              <p:nvPr/>
            </p:nvSpPr>
            <p:spPr>
              <a:xfrm>
                <a:off x="0" y="0"/>
                <a:ext cx="1232297" cy="1268016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round/>
              </a:ln>
              <a:effectLst/>
            </p:spPr>
            <p:txBody>
              <a:bodyPr wrap="square" lIns="107156" tIns="107156" rIns="107156" bIns="107156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4" name="Shape 24"/>
              <p:cNvSpPr/>
              <p:nvPr/>
            </p:nvSpPr>
            <p:spPr>
              <a:xfrm>
                <a:off x="232171" y="238901"/>
                <a:ext cx="767954" cy="790214"/>
              </a:xfrm>
              <a:prstGeom prst="ellipse">
                <a:avLst/>
              </a:prstGeom>
              <a:solidFill>
                <a:srgbClr val="00496F"/>
              </a:solidFill>
              <a:ln w="12700" cap="flat">
                <a:noFill/>
                <a:round/>
              </a:ln>
              <a:effectLst/>
            </p:spPr>
            <p:txBody>
              <a:bodyPr wrap="square" lIns="107156" tIns="107156" rIns="107156" bIns="107156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26" name="Shape 26"/>
            <p:cNvSpPr/>
            <p:nvPr/>
          </p:nvSpPr>
          <p:spPr>
            <a:xfrm>
              <a:off x="0" y="0"/>
              <a:ext cx="1232297" cy="58936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round/>
            </a:ln>
            <a:effectLst/>
          </p:spPr>
          <p:txBody>
            <a:bodyPr wrap="square" lIns="107156" tIns="107156" rIns="107156" bIns="107156" numCol="1" anchor="ctr">
              <a:noAutofit/>
            </a:bodyPr>
            <a:lstStyle/>
            <a:p>
              <a:endParaRPr/>
            </a:p>
          </p:txBody>
        </p:sp>
        <p:sp>
          <p:nvSpPr>
            <p:cNvPr id="27" name="Shape 27"/>
            <p:cNvSpPr/>
            <p:nvPr/>
          </p:nvSpPr>
          <p:spPr>
            <a:xfrm>
              <a:off x="0" y="464343"/>
              <a:ext cx="607219" cy="80367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round/>
            </a:ln>
            <a:effectLst/>
          </p:spPr>
          <p:txBody>
            <a:bodyPr wrap="square" lIns="107156" tIns="107156" rIns="107156" bIns="107156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4721974" y="2676769"/>
            <a:ext cx="16466345" cy="460772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004479"/>
                </a:solidFill>
                <a:uFill>
                  <a:solidFill>
                    <a:srgbClr val="004479"/>
                  </a:solidFill>
                </a:uFill>
              </a:defRPr>
            </a:lvl1pPr>
          </a:lstStyle>
          <a:p>
            <a:r>
              <a:t>Title 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8173640" y="8440075"/>
            <a:ext cx="8018860" cy="3649134"/>
          </a:xfrm>
          <a:prstGeom prst="rect">
            <a:avLst/>
          </a:prstGeom>
        </p:spPr>
        <p:txBody>
          <a:bodyPr anchor="b"/>
          <a:lstStyle>
            <a:lvl1pPr marL="81280" indent="0" algn="ctr">
              <a:buClrTx/>
              <a:buSzTx/>
              <a:buNone/>
              <a:defRPr>
                <a:solidFill>
                  <a:srgbClr val="00326A"/>
                </a:solidFill>
                <a:uFill>
                  <a:solidFill>
                    <a:srgbClr val="007879"/>
                  </a:solidFill>
                </a:uFill>
              </a:defRPr>
            </a:lvl1pPr>
            <a:lvl2pPr marL="995680" indent="0" algn="ctr">
              <a:buClr>
                <a:srgbClr val="004479"/>
              </a:buClr>
              <a:buSzTx/>
              <a:buFont typeface="Arial"/>
              <a:buNone/>
              <a:defRPr>
                <a:solidFill>
                  <a:srgbClr val="004479"/>
                </a:solidFill>
              </a:defRPr>
            </a:lvl2pPr>
            <a:lvl3pPr marL="1910079" indent="0" algn="ctr">
              <a:buClr>
                <a:srgbClr val="004479"/>
              </a:buClr>
              <a:buSzTx/>
              <a:buNone/>
              <a:defRPr>
                <a:solidFill>
                  <a:srgbClr val="004479"/>
                </a:solidFill>
              </a:defRPr>
            </a:lvl3pPr>
            <a:lvl4pPr marL="2824479" indent="0" algn="ctr">
              <a:buClr>
                <a:srgbClr val="004479"/>
              </a:buClr>
              <a:buSzTx/>
              <a:buFont typeface="Arial"/>
              <a:buNone/>
              <a:defRPr>
                <a:solidFill>
                  <a:srgbClr val="004479"/>
                </a:solidFill>
              </a:defRPr>
            </a:lvl4pPr>
            <a:lvl5pPr marL="3738879" indent="0" algn="ctr">
              <a:buClr>
                <a:srgbClr val="004479"/>
              </a:buClr>
              <a:buSzTx/>
              <a:buNone/>
              <a:defRPr>
                <a:solidFill>
                  <a:srgbClr val="00447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31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647997" y="-22905"/>
            <a:ext cx="3768329" cy="2803922"/>
          </a:xfrm>
          <a:prstGeom prst="rect">
            <a:avLst/>
          </a:prstGeom>
          <a:ln w="12700"/>
        </p:spPr>
      </p:pic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xfrm>
            <a:off x="3321112" y="12543767"/>
            <a:ext cx="933326" cy="930140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oTSe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://IoTSec.no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-160876" y="-17860"/>
            <a:ext cx="24658026" cy="2125267"/>
          </a:xfrm>
          <a:prstGeom prst="rect">
            <a:avLst/>
          </a:prstGeom>
          <a:gradFill>
            <a:gsLst>
              <a:gs pos="0">
                <a:srgbClr val="FBFBFB"/>
              </a:gs>
              <a:gs pos="100000">
                <a:srgbClr val="BEBEBE"/>
              </a:gs>
            </a:gsLst>
            <a:lin ang="5400000"/>
          </a:grad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107156" tIns="107156" rIns="107156" bIns="107156" anchor="ctr"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18449528" y="13119906"/>
            <a:ext cx="4268391" cy="5353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07156" tIns="107156" rIns="107156" bIns="107156" anchor="b">
            <a:spAutoFit/>
          </a:bodyPr>
          <a:lstStyle>
            <a:lvl1pPr algn="r">
              <a:defRPr sz="2200"/>
            </a:lvl1pPr>
          </a:lstStyle>
          <a:p>
            <a:r>
              <a:t>Jun 2016, Josef Noll</a:t>
            </a:r>
          </a:p>
        </p:txBody>
      </p:sp>
      <p:sp>
        <p:nvSpPr>
          <p:cNvPr id="4" name="Shape 4"/>
          <p:cNvSpPr/>
          <p:nvPr/>
        </p:nvSpPr>
        <p:spPr>
          <a:xfrm>
            <a:off x="8202613" y="13119906"/>
            <a:ext cx="5786438" cy="5353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07156" tIns="107156" rIns="107156" bIns="107156" anchor="b">
            <a:spAutoFit/>
          </a:bodyPr>
          <a:lstStyle>
            <a:lvl1pPr algn="ctr">
              <a:defRPr sz="2200" u="sng">
                <a:hlinkClick r:id="rId4"/>
              </a:defRPr>
            </a:lvl1pPr>
          </a:lstStyle>
          <a:p>
            <a:pPr>
              <a:defRPr u="none"/>
            </a:pPr>
            <a:r>
              <a:rPr u="sng">
                <a:hlinkClick r:id="rId4"/>
              </a:rPr>
              <a:t>IoTSec.no</a:t>
            </a:r>
          </a:p>
        </p:txBody>
      </p:sp>
      <p:pic>
        <p:nvPicPr>
          <p:cNvPr id="5" name="UniK-logo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79015" y="13244714"/>
            <a:ext cx="1714501" cy="328412"/>
          </a:xfrm>
          <a:prstGeom prst="rect">
            <a:avLst/>
          </a:prstGeom>
          <a:ln w="12700"/>
        </p:spPr>
      </p:pic>
      <p:grpSp>
        <p:nvGrpSpPr>
          <p:cNvPr id="11" name="Group 11"/>
          <p:cNvGrpSpPr/>
          <p:nvPr/>
        </p:nvGrpSpPr>
        <p:grpSpPr>
          <a:xfrm>
            <a:off x="-470096" y="-518952"/>
            <a:ext cx="1232298" cy="1268017"/>
            <a:chOff x="0" y="0"/>
            <a:chExt cx="1232296" cy="1268015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1232297" cy="1268016"/>
              <a:chOff x="0" y="0"/>
              <a:chExt cx="1232296" cy="1268015"/>
            </a:xfrm>
          </p:grpSpPr>
          <p:sp>
            <p:nvSpPr>
              <p:cNvPr id="6" name="Shape 6"/>
              <p:cNvSpPr/>
              <p:nvPr/>
            </p:nvSpPr>
            <p:spPr>
              <a:xfrm>
                <a:off x="0" y="0"/>
                <a:ext cx="1232297" cy="1268016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round/>
              </a:ln>
              <a:effectLst/>
            </p:spPr>
            <p:txBody>
              <a:bodyPr wrap="square" lIns="107156" tIns="107156" rIns="107156" bIns="107156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7" name="Shape 7"/>
              <p:cNvSpPr/>
              <p:nvPr/>
            </p:nvSpPr>
            <p:spPr>
              <a:xfrm>
                <a:off x="232171" y="238901"/>
                <a:ext cx="767954" cy="790214"/>
              </a:xfrm>
              <a:prstGeom prst="ellipse">
                <a:avLst/>
              </a:prstGeom>
              <a:solidFill>
                <a:srgbClr val="00496F"/>
              </a:solidFill>
              <a:ln w="12700" cap="flat">
                <a:noFill/>
                <a:round/>
              </a:ln>
              <a:effectLst/>
            </p:spPr>
            <p:txBody>
              <a:bodyPr wrap="square" lIns="107156" tIns="107156" rIns="107156" bIns="107156" numCol="1" anchor="ctr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9" name="Shape 9"/>
            <p:cNvSpPr/>
            <p:nvPr/>
          </p:nvSpPr>
          <p:spPr>
            <a:xfrm>
              <a:off x="0" y="0"/>
              <a:ext cx="1232297" cy="58936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round/>
            </a:ln>
            <a:effectLst/>
          </p:spPr>
          <p:txBody>
            <a:bodyPr wrap="square" lIns="107156" tIns="107156" rIns="107156" bIns="107156" numCol="1" anchor="ctr">
              <a:noAutofit/>
            </a:bodyPr>
            <a:lstStyle/>
            <a:p>
              <a:endParaRPr/>
            </a:p>
          </p:txBody>
        </p:sp>
        <p:sp>
          <p:nvSpPr>
            <p:cNvPr id="10" name="Shape 10"/>
            <p:cNvSpPr/>
            <p:nvPr/>
          </p:nvSpPr>
          <p:spPr>
            <a:xfrm>
              <a:off x="0" y="464343"/>
              <a:ext cx="607219" cy="80367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round/>
            </a:ln>
            <a:effectLst/>
          </p:spPr>
          <p:txBody>
            <a:bodyPr wrap="square" lIns="107156" tIns="107156" rIns="107156" bIns="107156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1058836" y="-1191"/>
            <a:ext cx="18124118" cy="2107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07156" tIns="107156" rIns="107156" bIns="107156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idx="1"/>
          </p:nvPr>
        </p:nvSpPr>
        <p:spPr>
          <a:xfrm>
            <a:off x="90024" y="2156776"/>
            <a:ext cx="23952471" cy="10913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07156" tIns="107156" rIns="107156" bIns="107156">
            <a:normAutofit/>
          </a:bodyPr>
          <a:lstStyle>
            <a:lvl2pPr marL="1257874" indent="-549835">
              <a:spcBef>
                <a:spcPts val="1100"/>
              </a:spcBef>
              <a:defRPr sz="4600"/>
            </a:lvl2pPr>
            <a:lvl3pPr marL="1806407" indent="-448128">
              <a:spcBef>
                <a:spcPts val="900"/>
              </a:spcBef>
              <a:defRPr sz="3800"/>
            </a:lvl3pPr>
            <a:lvl4pPr marL="2448785" indent="-440266">
              <a:spcBef>
                <a:spcPts val="800"/>
              </a:spcBef>
              <a:defRPr sz="3200"/>
            </a:lvl4pPr>
            <a:lvl5pPr marL="3099025" indent="-440266">
              <a:spcBef>
                <a:spcPts val="8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xfrm>
            <a:off x="23577103" y="13138199"/>
            <a:ext cx="566044" cy="559942"/>
          </a:xfrm>
          <a:prstGeom prst="rect">
            <a:avLst/>
          </a:prstGeom>
          <a:ln w="12700">
            <a:miter lim="400000"/>
          </a:ln>
        </p:spPr>
        <p:txBody>
          <a:bodyPr wrap="none" lIns="107156" tIns="107156" rIns="107156" bIns="107156" anchor="b">
            <a:normAutofit/>
          </a:bodyPr>
          <a:lstStyle>
            <a:lvl1pPr marL="0" marR="0" algn="ctr" defTabSz="910828">
              <a:defRPr sz="2400" b="1">
                <a:solidFill>
                  <a:srgbClr val="0C3C71"/>
                </a:solidFill>
                <a:uFill>
                  <a:solidFill>
                    <a:srgbClr val="FFFFFF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15" name="pasted-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273569" y="-1191"/>
            <a:ext cx="2832248" cy="2107407"/>
          </a:xfrm>
          <a:prstGeom prst="rect">
            <a:avLst/>
          </a:prstGeom>
          <a:ln w="12700"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81280" marR="81280" indent="0" algn="l" defTabSz="182165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1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1pPr>
      <a:lvl2pPr marL="81280" marR="81280" indent="228600" algn="l" defTabSz="182165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1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2pPr>
      <a:lvl3pPr marL="81280" marR="81280" indent="457200" algn="l" defTabSz="182165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1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3pPr>
      <a:lvl4pPr marL="81280" marR="81280" indent="685800" algn="l" defTabSz="182165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1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4pPr>
      <a:lvl5pPr marL="81280" marR="81280" indent="914400" algn="l" defTabSz="182165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1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5pPr>
      <a:lvl6pPr marL="81280" marR="81280" indent="1143000" algn="l" defTabSz="182165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1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6pPr>
      <a:lvl7pPr marL="81280" marR="81280" indent="1371600" algn="l" defTabSz="182165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1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7pPr>
      <a:lvl8pPr marL="81280" marR="81280" indent="1600199" algn="l" defTabSz="182165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1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8pPr>
      <a:lvl9pPr marL="81280" marR="81280" indent="1828800" algn="l" defTabSz="1821656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0" b="1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718199" marR="81280" indent="-660400" algn="l" defTabSz="1821656" latinLnBrk="0">
        <a:lnSpc>
          <a:spcPct val="100000"/>
        </a:lnSpc>
        <a:spcBef>
          <a:spcPts val="1200"/>
        </a:spcBef>
        <a:spcAft>
          <a:spcPts val="0"/>
        </a:spcAft>
        <a:buClr>
          <a:srgbClr val="061D7A"/>
        </a:buClr>
        <a:buSzPct val="75000"/>
        <a:buFont typeface="Wingdings"/>
        <a:buChar char=""/>
        <a:tabLst/>
        <a:defRPr sz="5200" b="0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004479"/>
            </a:solidFill>
          </a:uFill>
          <a:latin typeface="+mn-lt"/>
          <a:ea typeface="+mn-ea"/>
          <a:cs typeface="+mn-cs"/>
          <a:sym typeface="Arial"/>
        </a:defRPr>
      </a:lvl1pPr>
      <a:lvl2pPr marL="1329592" marR="81280" indent="-621553" algn="l" defTabSz="1821656" latinLnBrk="0">
        <a:lnSpc>
          <a:spcPct val="100000"/>
        </a:lnSpc>
        <a:spcBef>
          <a:spcPts val="1200"/>
        </a:spcBef>
        <a:spcAft>
          <a:spcPts val="0"/>
        </a:spcAft>
        <a:buClr>
          <a:srgbClr val="061D7A"/>
        </a:buClr>
        <a:buSzPct val="75000"/>
        <a:buFont typeface="Wingdings"/>
        <a:buChar char=""/>
        <a:tabLst/>
        <a:defRPr sz="5200" b="0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004479"/>
            </a:solidFill>
          </a:uFill>
          <a:latin typeface="+mn-lt"/>
          <a:ea typeface="+mn-ea"/>
          <a:cs typeface="+mn-cs"/>
          <a:sym typeface="Arial"/>
        </a:defRPr>
      </a:lvl2pPr>
      <a:lvl3pPr marL="1971507" marR="81280" indent="-613228" algn="l" defTabSz="1821656" latinLnBrk="0">
        <a:lnSpc>
          <a:spcPct val="100000"/>
        </a:lnSpc>
        <a:spcBef>
          <a:spcPts val="1200"/>
        </a:spcBef>
        <a:spcAft>
          <a:spcPts val="0"/>
        </a:spcAft>
        <a:buClr>
          <a:srgbClr val="061D7A"/>
        </a:buClr>
        <a:buSzPct val="75000"/>
        <a:buFont typeface="Wingdings"/>
        <a:buChar char=""/>
        <a:tabLst/>
        <a:defRPr sz="5200" b="0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004479"/>
            </a:solidFill>
          </a:uFill>
          <a:latin typeface="+mn-lt"/>
          <a:ea typeface="+mn-ea"/>
          <a:cs typeface="+mn-cs"/>
          <a:sym typeface="Arial"/>
        </a:defRPr>
      </a:lvl3pPr>
      <a:lvl4pPr marL="2723952" marR="81280" indent="-715433" algn="l" defTabSz="1821656" latinLnBrk="0">
        <a:lnSpc>
          <a:spcPct val="100000"/>
        </a:lnSpc>
        <a:spcBef>
          <a:spcPts val="1200"/>
        </a:spcBef>
        <a:spcAft>
          <a:spcPts val="0"/>
        </a:spcAft>
        <a:buClr>
          <a:srgbClr val="061D7A"/>
        </a:buClr>
        <a:buSzPct val="80000"/>
        <a:buFont typeface="Wingdings"/>
        <a:buChar char=""/>
        <a:tabLst/>
        <a:defRPr sz="5200" b="0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004479"/>
            </a:solidFill>
          </a:uFill>
          <a:latin typeface="+mn-lt"/>
          <a:ea typeface="+mn-ea"/>
          <a:cs typeface="+mn-cs"/>
          <a:sym typeface="Arial"/>
        </a:defRPr>
      </a:lvl4pPr>
      <a:lvl5pPr marL="3374192" marR="81280" indent="-715433" algn="l" defTabSz="1821656" latinLnBrk="0">
        <a:lnSpc>
          <a:spcPct val="100000"/>
        </a:lnSpc>
        <a:spcBef>
          <a:spcPts val="1200"/>
        </a:spcBef>
        <a:spcAft>
          <a:spcPts val="0"/>
        </a:spcAft>
        <a:buClr>
          <a:srgbClr val="061D7A"/>
        </a:buClr>
        <a:buSzPct val="65000"/>
        <a:buFont typeface="Wingdings"/>
        <a:buChar char=""/>
        <a:tabLst/>
        <a:defRPr sz="5200" b="0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004479"/>
            </a:solidFill>
          </a:uFill>
          <a:latin typeface="+mn-lt"/>
          <a:ea typeface="+mn-ea"/>
          <a:cs typeface="+mn-cs"/>
          <a:sym typeface="Arial"/>
        </a:defRPr>
      </a:lvl5pPr>
      <a:lvl6pPr marL="4024432" marR="81280" indent="-715433" algn="l" defTabSz="1821656" latinLnBrk="0">
        <a:lnSpc>
          <a:spcPct val="100000"/>
        </a:lnSpc>
        <a:spcBef>
          <a:spcPts val="1200"/>
        </a:spcBef>
        <a:spcAft>
          <a:spcPts val="0"/>
        </a:spcAft>
        <a:buClr>
          <a:srgbClr val="061D7A"/>
        </a:buClr>
        <a:buSzPct val="171000"/>
        <a:buFont typeface="Wingdings"/>
        <a:buChar char=""/>
        <a:tabLst/>
        <a:defRPr sz="5200" b="0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004479"/>
            </a:solidFill>
          </a:uFill>
          <a:latin typeface="+mn-lt"/>
          <a:ea typeface="+mn-ea"/>
          <a:cs typeface="+mn-cs"/>
          <a:sym typeface="Arial"/>
        </a:defRPr>
      </a:lvl6pPr>
      <a:lvl7pPr marL="4674672" marR="81280" indent="-715433" algn="l" defTabSz="1821656" latinLnBrk="0">
        <a:lnSpc>
          <a:spcPct val="100000"/>
        </a:lnSpc>
        <a:spcBef>
          <a:spcPts val="1200"/>
        </a:spcBef>
        <a:spcAft>
          <a:spcPts val="0"/>
        </a:spcAft>
        <a:buClr>
          <a:srgbClr val="061D7A"/>
        </a:buClr>
        <a:buSzPct val="171000"/>
        <a:buFont typeface="Wingdings"/>
        <a:buChar char=""/>
        <a:tabLst/>
        <a:defRPr sz="5200" b="0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004479"/>
            </a:solidFill>
          </a:uFill>
          <a:latin typeface="+mn-lt"/>
          <a:ea typeface="+mn-ea"/>
          <a:cs typeface="+mn-cs"/>
          <a:sym typeface="Arial"/>
        </a:defRPr>
      </a:lvl7pPr>
      <a:lvl8pPr marL="5324912" marR="81280" indent="-715433" algn="l" defTabSz="1821656" latinLnBrk="0">
        <a:lnSpc>
          <a:spcPct val="100000"/>
        </a:lnSpc>
        <a:spcBef>
          <a:spcPts val="1200"/>
        </a:spcBef>
        <a:spcAft>
          <a:spcPts val="0"/>
        </a:spcAft>
        <a:buClr>
          <a:srgbClr val="061D7A"/>
        </a:buClr>
        <a:buSzPct val="171000"/>
        <a:buFont typeface="Wingdings"/>
        <a:buChar char=""/>
        <a:tabLst/>
        <a:defRPr sz="5200" b="0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004479"/>
            </a:solidFill>
          </a:uFill>
          <a:latin typeface="+mn-lt"/>
          <a:ea typeface="+mn-ea"/>
          <a:cs typeface="+mn-cs"/>
          <a:sym typeface="Arial"/>
        </a:defRPr>
      </a:lvl8pPr>
      <a:lvl9pPr marL="5975152" marR="81280" indent="-715433" algn="l" defTabSz="1821656" latinLnBrk="0">
        <a:lnSpc>
          <a:spcPct val="100000"/>
        </a:lnSpc>
        <a:spcBef>
          <a:spcPts val="1200"/>
        </a:spcBef>
        <a:spcAft>
          <a:spcPts val="0"/>
        </a:spcAft>
        <a:buClr>
          <a:srgbClr val="061D7A"/>
        </a:buClr>
        <a:buSzPct val="171000"/>
        <a:buFont typeface="Wingdings"/>
        <a:buChar char=""/>
        <a:tabLst/>
        <a:defRPr sz="5200" b="0" i="0" u="none" strike="noStrike" cap="none" spc="0" baseline="0">
          <a:ln>
            <a:noFill/>
          </a:ln>
          <a:solidFill>
            <a:srgbClr val="061D7A"/>
          </a:solidFill>
          <a:uFill>
            <a:solidFill>
              <a:srgbClr val="004479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91082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91082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91082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91082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91082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91082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91082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91082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91082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ashtag/iotsec" TargetMode="External"/><Relationship Id="rId2" Type="http://schemas.openxmlformats.org/officeDocument/2006/relationships/hyperlink" Target="http://www.IoTSec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600"/>
            </a:lvl1pPr>
          </a:lstStyle>
          <a:p>
            <a:r>
              <a:t>Contributions to SmartGrid Security Centre</a:t>
            </a:r>
          </a:p>
        </p:txBody>
      </p:sp>
      <p:sp>
        <p:nvSpPr>
          <p:cNvPr id="51" name="Shape 51"/>
          <p:cNvSpPr/>
          <p:nvPr/>
        </p:nvSpPr>
        <p:spPr>
          <a:xfrm>
            <a:off x="9154758" y="12992270"/>
            <a:ext cx="7478637" cy="59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r>
              <a:rPr u="sng">
                <a:hlinkClick r:id="rId2"/>
              </a:rPr>
              <a:t>http://www.IoTSec.no</a:t>
            </a:r>
            <a:r>
              <a:t>, </a:t>
            </a:r>
            <a:r>
              <a:rPr u="sng">
                <a:hlinkClick r:id="rId3"/>
              </a:rPr>
              <a:t>#IoTSec</a:t>
            </a:r>
          </a:p>
        </p:txBody>
      </p:sp>
      <p:sp>
        <p:nvSpPr>
          <p:cNvPr id="52" name="Shape 52"/>
          <p:cNvSpPr/>
          <p:nvPr/>
        </p:nvSpPr>
        <p:spPr>
          <a:xfrm>
            <a:off x="11413217" y="9875512"/>
            <a:ext cx="1805538" cy="821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marL="57799" marR="57799" algn="ctr" defTabSz="1295400">
              <a:spcBef>
                <a:spcPts val="900"/>
              </a:spcBef>
              <a:buFont typeface="Wingdings"/>
              <a:defRPr sz="4800">
                <a:solidFill>
                  <a:srgbClr val="00326A"/>
                </a:solidFill>
                <a:uFill>
                  <a:solidFill>
                    <a:srgbClr val="007879"/>
                  </a:solidFill>
                </a:uFill>
              </a:defRPr>
            </a:lvl1pPr>
          </a:lstStyle>
          <a:p>
            <a:r>
              <a:t>by ….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200"/>
            </a:lvl1pPr>
          </a:lstStyle>
          <a:p>
            <a:r>
              <a:t>Outline		</a:t>
            </a:r>
          </a:p>
        </p:txBody>
      </p:sp>
      <p:sp>
        <p:nvSpPr>
          <p:cNvPr id="55" name="Shape 5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Introduction</a:t>
            </a:r>
          </a:p>
          <a:p>
            <a:r>
              <a:t>Progress since last meeting</a:t>
            </a:r>
          </a:p>
          <a:p>
            <a:r>
              <a:t>Your Key Ideas for the Smart Grid Security Centre</a:t>
            </a:r>
          </a:p>
          <a:p>
            <a:r>
              <a:t>Applicability of your approaches Security Centre</a:t>
            </a:r>
          </a:p>
          <a:p>
            <a:r>
              <a:t>Interest for external partners</a:t>
            </a:r>
          </a:p>
          <a:p>
            <a:r>
              <a:t>Planned progress and deliverables for next meeting</a:t>
            </a:r>
          </a:p>
        </p:txBody>
      </p:sp>
      <p:sp>
        <p:nvSpPr>
          <p:cNvPr id="56" name="Shape 56"/>
          <p:cNvSpPr>
            <a:spLocks noGrp="1"/>
          </p:cNvSpPr>
          <p:nvPr>
            <p:ph type="sldNum" sz="quarter" idx="2"/>
          </p:nvPr>
        </p:nvSpPr>
        <p:spPr>
          <a:xfrm>
            <a:off x="23661861" y="13138199"/>
            <a:ext cx="396528" cy="55994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200"/>
            </a:lvl1pPr>
          </a:lstStyle>
          <a:p>
            <a:r>
              <a:t>Ideas for the Smart Grid Security Centre</a:t>
            </a:r>
          </a:p>
        </p:txBody>
      </p:sp>
      <p:sp>
        <p:nvSpPr>
          <p:cNvPr id="59" name="Shape 5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[Idea basics, keep it short and understandable, </a:t>
            </a:r>
            <a:br/>
            <a:r>
              <a:t>What is your thought-process behind, and why this topic. </a:t>
            </a:r>
            <a:br/>
            <a:r>
              <a:t>Link it to grid security.]</a:t>
            </a:r>
          </a:p>
          <a:p>
            <a:pPr marL="1329592" lvl="1" indent="-621553">
              <a:spcBef>
                <a:spcPts val="1200"/>
              </a:spcBef>
              <a:defRPr sz="5200"/>
            </a:pPr>
            <a:r>
              <a:t>[address your work and why it is relevant ]</a:t>
            </a:r>
          </a:p>
          <a:p>
            <a:pPr marL="1329592" lvl="1" indent="-621553">
              <a:spcBef>
                <a:spcPts val="1200"/>
              </a:spcBef>
              <a:defRPr sz="5200"/>
            </a:pPr>
            <a:r>
              <a:t>[add other ideas, not necessary addressed by you]</a:t>
            </a:r>
          </a:p>
        </p:txBody>
      </p:sp>
      <p:sp>
        <p:nvSpPr>
          <p:cNvPr id="60" name="Shape 60"/>
          <p:cNvSpPr>
            <a:spLocks noGrp="1"/>
          </p:cNvSpPr>
          <p:nvPr>
            <p:ph type="sldNum" sz="quarter" idx="2"/>
          </p:nvPr>
        </p:nvSpPr>
        <p:spPr>
          <a:xfrm>
            <a:off x="23661861" y="13138199"/>
            <a:ext cx="396528" cy="55994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200"/>
            </a:lvl1pPr>
          </a:lstStyle>
          <a:p>
            <a:r>
              <a:t>Progress since last meeting</a:t>
            </a:r>
          </a:p>
        </p:txBody>
      </p:sp>
      <p:sp>
        <p:nvSpPr>
          <p:cNvPr id="63" name="Shape 6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[What is added since last time, </a:t>
            </a:r>
            <a:br/>
            <a:r>
              <a:t>are you on time regarding given timeframes in the project-description. </a:t>
            </a:r>
            <a:br/>
            <a:r>
              <a:t>If not, why so, and how can we help you?]</a:t>
            </a:r>
          </a:p>
        </p:txBody>
      </p:sp>
      <p:sp>
        <p:nvSpPr>
          <p:cNvPr id="64" name="Shape 64"/>
          <p:cNvSpPr>
            <a:spLocks noGrp="1"/>
          </p:cNvSpPr>
          <p:nvPr>
            <p:ph type="sldNum" sz="quarter" idx="2"/>
          </p:nvPr>
        </p:nvSpPr>
        <p:spPr>
          <a:xfrm>
            <a:off x="23661861" y="13138199"/>
            <a:ext cx="396528" cy="55994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L="79654" marR="79654" defTabSz="1785223">
              <a:defRPr sz="6860"/>
            </a:lvl1pPr>
          </a:lstStyle>
          <a:p>
            <a:r>
              <a:t>Applicability to the Smart Grid Security Centre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[How does your idea fit within the given frameworks of the Security Centre?</a:t>
            </a:r>
            <a:br/>
            <a:r>
              <a:t>What kind of media {video/simulation/radio/physical model ect}/ material do you require to present your idea at the Centre to external partners? </a:t>
            </a:r>
            <a:br/>
            <a:r>
              <a:t>Documents about SGSC have been provided by mail, and is available on the Wiki]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xfrm>
            <a:off x="23661861" y="13138199"/>
            <a:ext cx="396528" cy="55994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200"/>
            </a:lvl1pPr>
          </a:lstStyle>
          <a:p>
            <a:r>
              <a:t>Interest for external partners</a:t>
            </a:r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[How will the idea create interest for external partners? </a:t>
            </a:r>
            <a:br/>
            <a:r>
              <a:t>What does it add to the security-aspect that is not available already, etc?</a:t>
            </a:r>
            <a:br/>
            <a:r>
              <a:t>Do you believe that parts of your idea can be commercialized? ]</a:t>
            </a:r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xfrm>
            <a:off x="23661861" y="13138199"/>
            <a:ext cx="396528" cy="55994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200"/>
            </a:lvl1pPr>
          </a:lstStyle>
          <a:p>
            <a:r>
              <a:t>Planned progress and deliverables for next meeting</a:t>
            </a:r>
          </a:p>
        </p:txBody>
      </p:sp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[Concrete goals and plans for the work to do until next meeting]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xfrm>
            <a:off x="23661861" y="13138199"/>
            <a:ext cx="396528" cy="55994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White">
  <a:themeElements>
    <a:clrScheme name="White">
      <a:dk1>
        <a:srgbClr val="004479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8D4D6"/>
        </a:solidFill>
        <a:ln w="12700" cap="flat">
          <a:solidFill>
            <a:srgbClr val="004479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07156" tIns="107156" rIns="107156" bIns="107156" numCol="1" spcCol="38100" rtlCol="0" anchor="ctr">
        <a:spAutoFit/>
      </a:bodyPr>
      <a:lstStyle>
        <a:defPPr marL="81280" marR="81280" indent="0" algn="l" defTabSz="182165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4479"/>
            </a:solidFill>
            <a:effectLst/>
            <a:uFill>
              <a:solidFill>
                <a:srgbClr val="004479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4479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81280" marR="81280" indent="0" algn="l" defTabSz="182165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4479"/>
            </a:solidFill>
            <a:effectLst/>
            <a:uFill>
              <a:solidFill>
                <a:srgbClr val="004479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8D4D6"/>
        </a:solidFill>
        <a:ln w="12700" cap="flat">
          <a:solidFill>
            <a:srgbClr val="004479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07156" tIns="107156" rIns="107156" bIns="107156" numCol="1" spcCol="38100" rtlCol="0" anchor="ctr">
        <a:spAutoFit/>
      </a:bodyPr>
      <a:lstStyle>
        <a:defPPr marL="81280" marR="81280" indent="0" algn="l" defTabSz="182165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4479"/>
            </a:solidFill>
            <a:effectLst/>
            <a:uFill>
              <a:solidFill>
                <a:srgbClr val="004479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4479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81280" marR="81280" indent="0" algn="l" defTabSz="182165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4479"/>
            </a:solidFill>
            <a:effectLst/>
            <a:uFill>
              <a:solidFill>
                <a:srgbClr val="004479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</Words>
  <Application>Microsoft Office PowerPoint</Application>
  <PresentationFormat>Egendefinert</PresentationFormat>
  <Paragraphs>28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Lucida Grande</vt:lpstr>
      <vt:lpstr>Wingdings</vt:lpstr>
      <vt:lpstr>White</vt:lpstr>
      <vt:lpstr>Contributions to SmartGrid Security Centre</vt:lpstr>
      <vt:lpstr>Outline  </vt:lpstr>
      <vt:lpstr>Ideas for the Smart Grid Security Centre</vt:lpstr>
      <vt:lpstr>Progress since last meeting</vt:lpstr>
      <vt:lpstr>Applicability to the Smart Grid Security Centre</vt:lpstr>
      <vt:lpstr>Interest for external partners</vt:lpstr>
      <vt:lpstr>Planned progress and deliverables for next meeting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Contributions to SmartGrid Security Centre</dc:title>
  <cp:lastModifiedBy>Håkon Duus</cp:lastModifiedBy>
  <cp:revision>1</cp:revision>
  <dcterms:modified xsi:type="dcterms:W3CDTF">2016-06-30T14:01:27Z</dcterms:modified>
</cp:coreProperties>
</file>