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9" r:id="rId4"/>
    <p:sldId id="263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6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B086E-4A44-4821-9665-23B11F1AAFDE}" type="datetimeFigureOut">
              <a:rPr lang="en-AU" smtClean="0"/>
              <a:t>3/05/2017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F2F31E-A9D4-4148-9C81-A539CD161AE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15757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03751563-C46E-495D-9D9F-6F4CE413D41E}" type="slidenum">
              <a:rPr lang="en-US" altLang="en-US" sz="1200" b="0">
                <a:solidFill>
                  <a:schemeClr val="tx1"/>
                </a:solidFill>
              </a:rPr>
              <a:pPr eaLnBrk="1" hangingPunct="1"/>
              <a:t>2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4813" y="698500"/>
            <a:ext cx="6049962" cy="34036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09" rIns="91420" bIns="45709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36465059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03751563-C46E-495D-9D9F-6F4CE413D41E}" type="slidenum">
              <a:rPr lang="en-US" altLang="en-US" sz="1200" b="0">
                <a:solidFill>
                  <a:schemeClr val="tx1"/>
                </a:solidFill>
              </a:rPr>
              <a:pPr eaLnBrk="1" hangingPunct="1"/>
              <a:t>3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4813" y="698500"/>
            <a:ext cx="6049962" cy="34036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09" rIns="91420" bIns="45709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2227219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03751563-C46E-495D-9D9F-6F4CE413D41E}" type="slidenum">
              <a:rPr lang="en-US" altLang="en-US" sz="1200" b="0">
                <a:solidFill>
                  <a:schemeClr val="tx1"/>
                </a:solidFill>
              </a:rPr>
              <a:pPr eaLnBrk="1" hangingPunct="1"/>
              <a:t>4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4813" y="698500"/>
            <a:ext cx="6049962" cy="34036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09" rIns="91420" bIns="45709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11230316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03751563-C46E-495D-9D9F-6F4CE413D41E}" type="slidenum">
              <a:rPr lang="en-US" altLang="en-US" sz="1200" b="0">
                <a:solidFill>
                  <a:schemeClr val="tx1"/>
                </a:solidFill>
              </a:rPr>
              <a:pPr eaLnBrk="1" hangingPunct="1"/>
              <a:t>5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4813" y="698500"/>
            <a:ext cx="6049962" cy="34036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09" rIns="91420" bIns="45709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33828517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03751563-C46E-495D-9D9F-6F4CE413D41E}" type="slidenum">
              <a:rPr lang="en-US" altLang="en-US" sz="1200" b="0">
                <a:solidFill>
                  <a:schemeClr val="tx1"/>
                </a:solidFill>
              </a:rPr>
              <a:pPr eaLnBrk="1" hangingPunct="1"/>
              <a:t>6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4813" y="698500"/>
            <a:ext cx="6049962" cy="34036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09" rIns="91420" bIns="45709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35098348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fld id="{03751563-C46E-495D-9D9F-6F4CE413D41E}" type="slidenum">
              <a:rPr lang="en-US" altLang="en-US" sz="1200" b="0">
                <a:solidFill>
                  <a:schemeClr val="tx1"/>
                </a:solidFill>
              </a:rPr>
              <a:pPr eaLnBrk="1" hangingPunct="1"/>
              <a:t>7</a:t>
            </a:fld>
            <a:endParaRPr lang="en-US" altLang="en-US" sz="1200" b="0">
              <a:solidFill>
                <a:schemeClr val="tx1"/>
              </a:solidFill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404813" y="698500"/>
            <a:ext cx="6049962" cy="34036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09" rIns="91420" bIns="45709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2941602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23C6-EC83-407A-96BA-79FD5B26779A}" type="datetimeFigureOut">
              <a:rPr lang="en-AU" smtClean="0"/>
              <a:t>3/05/2017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52416-5583-4D63-8506-A3731FE8AAB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8485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23C6-EC83-407A-96BA-79FD5B26779A}" type="datetimeFigureOut">
              <a:rPr lang="en-AU" smtClean="0"/>
              <a:t>3/05/2017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52416-5583-4D63-8506-A3731FE8AAB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89611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23C6-EC83-407A-96BA-79FD5B26779A}" type="datetimeFigureOut">
              <a:rPr lang="en-AU" smtClean="0"/>
              <a:t>3/05/2017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52416-5583-4D63-8506-A3731FE8AAB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62756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23C6-EC83-407A-96BA-79FD5B26779A}" type="datetimeFigureOut">
              <a:rPr lang="en-AU" smtClean="0"/>
              <a:t>3/05/2017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52416-5583-4D63-8506-A3731FE8AAB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04162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23C6-EC83-407A-96BA-79FD5B26779A}" type="datetimeFigureOut">
              <a:rPr lang="en-AU" smtClean="0"/>
              <a:t>3/05/2017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52416-5583-4D63-8506-A3731FE8AAB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32442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23C6-EC83-407A-96BA-79FD5B26779A}" type="datetimeFigureOut">
              <a:rPr lang="en-AU" smtClean="0"/>
              <a:t>3/05/2017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52416-5583-4D63-8506-A3731FE8AAB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16226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23C6-EC83-407A-96BA-79FD5B26779A}" type="datetimeFigureOut">
              <a:rPr lang="en-AU" smtClean="0"/>
              <a:t>3/05/2017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52416-5583-4D63-8506-A3731FE8AAB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84108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23C6-EC83-407A-96BA-79FD5B26779A}" type="datetimeFigureOut">
              <a:rPr lang="en-AU" smtClean="0"/>
              <a:t>3/05/2017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52416-5583-4D63-8506-A3731FE8AAB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294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23C6-EC83-407A-96BA-79FD5B26779A}" type="datetimeFigureOut">
              <a:rPr lang="en-AU" smtClean="0"/>
              <a:t>3/05/2017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52416-5583-4D63-8506-A3731FE8AAB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61334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23C6-EC83-407A-96BA-79FD5B26779A}" type="datetimeFigureOut">
              <a:rPr lang="en-AU" smtClean="0"/>
              <a:t>3/05/2017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52416-5583-4D63-8506-A3731FE8AAB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84645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D23C6-EC83-407A-96BA-79FD5B26779A}" type="datetimeFigureOut">
              <a:rPr lang="en-AU" smtClean="0"/>
              <a:t>3/05/2017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C52416-5583-4D63-8506-A3731FE8AAB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57105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4D23C6-EC83-407A-96BA-79FD5B26779A}" type="datetimeFigureOut">
              <a:rPr lang="en-AU" smtClean="0"/>
              <a:t>3/05/2017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C52416-5583-4D63-8506-A3731FE8AAB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55264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01276" y="53899"/>
            <a:ext cx="9144000" cy="739041"/>
          </a:xfrm>
        </p:spPr>
        <p:txBody>
          <a:bodyPr>
            <a:normAutofit/>
          </a:bodyPr>
          <a:lstStyle/>
          <a:p>
            <a:r>
              <a:rPr lang="nn-NO" sz="3600" b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 </a:t>
            </a:r>
            <a:r>
              <a:rPr lang="nn-NO" sz="3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Framework </a:t>
            </a:r>
            <a:r>
              <a:rPr lang="nn-NO" sz="3600" b="1" dirty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for </a:t>
            </a:r>
            <a:r>
              <a:rPr lang="nn-NO" sz="36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Measurability of Security</a:t>
            </a:r>
            <a:endParaRPr lang="en-AU" sz="3600" b="1" dirty="0">
              <a:solidFill>
                <a:srgbClr val="00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00297" y="3313612"/>
            <a:ext cx="3352800" cy="774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25400" bIns="25400">
            <a:spAutoFit/>
          </a:bodyPr>
          <a:lstStyle>
            <a:lvl1pPr eaLnBrk="0" hangingPunct="0">
              <a:spcBef>
                <a:spcPct val="20000"/>
              </a:spcBef>
              <a:defRPr sz="2400" b="1">
                <a:solidFill>
                  <a:srgbClr val="262626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Seraj Fayyad</a:t>
            </a: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Josef Noll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April 2017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8740" y="979136"/>
            <a:ext cx="7641164" cy="5286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310" y="2727016"/>
            <a:ext cx="3063490" cy="489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31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1600200" y="6416676"/>
            <a:ext cx="2133600" cy="365125"/>
          </a:xfrm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9pPr>
          </a:lstStyle>
          <a:p>
            <a:pPr algn="l" eaLnBrk="1" hangingPunct="1"/>
            <a:endParaRPr lang="en-US" altLang="en-US" sz="1400">
              <a:solidFill>
                <a:srgbClr val="404040"/>
              </a:solidFill>
            </a:endParaRPr>
          </a:p>
          <a:p>
            <a:pPr algn="l" eaLnBrk="1" hangingPunct="1"/>
            <a:fld id="{BA1C0C04-0A7D-477F-8EA1-1A0E6690AC7E}" type="slidenum">
              <a:rPr lang="en-US" altLang="en-US" sz="1400">
                <a:solidFill>
                  <a:srgbClr val="404040"/>
                </a:solidFill>
              </a:rPr>
              <a:pPr algn="l" eaLnBrk="1" hangingPunct="1"/>
              <a:t>2</a:t>
            </a:fld>
            <a:endParaRPr lang="en-US" altLang="en-US" sz="1400">
              <a:solidFill>
                <a:srgbClr val="404040"/>
              </a:solidFill>
            </a:endParaRPr>
          </a:p>
        </p:txBody>
      </p:sp>
      <p:sp>
        <p:nvSpPr>
          <p:cNvPr id="6149" name="Rectangle 4"/>
          <p:cNvSpPr>
            <a:spLocks noChangeArrowheads="1"/>
          </p:cNvSpPr>
          <p:nvPr/>
        </p:nvSpPr>
        <p:spPr bwMode="auto">
          <a:xfrm>
            <a:off x="483477" y="1593388"/>
            <a:ext cx="2648140" cy="789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3500" tIns="25400" rIns="63500" bIns="25400">
            <a:spAutoFit/>
          </a:bodyPr>
          <a:lstStyle/>
          <a:p>
            <a:pPr eaLnBrk="0" hangingPunct="0">
              <a:defRPr/>
            </a:pPr>
            <a:r>
              <a:rPr lang="nn-NO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Security evaluation for IoT system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53" name="Text Box 8"/>
          <p:cNvSpPr txBox="1">
            <a:spLocks noChangeArrowheads="1"/>
          </p:cNvSpPr>
          <p:nvPr/>
        </p:nvSpPr>
        <p:spPr bwMode="auto">
          <a:xfrm>
            <a:off x="750969" y="130014"/>
            <a:ext cx="1033858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400" b="1">
                <a:solidFill>
                  <a:srgbClr val="262626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Automatic </a:t>
            </a:r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and less 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experts-dependent evaluation for is needed to enhance system security</a:t>
            </a:r>
            <a:endParaRPr lang="en-US" altLang="en-US" sz="2800" dirty="0">
              <a:solidFill>
                <a:srgbClr val="000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6515115" y="1672404"/>
            <a:ext cx="2225060" cy="789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3500" tIns="25400" rIns="63500" bIns="25400">
            <a:spAutoFit/>
          </a:bodyPr>
          <a:lstStyle/>
          <a:p>
            <a:pPr eaLnBrk="0" hangingPunct="0">
              <a:defRPr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 metrics approach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Security_Network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46379" y="1318324"/>
            <a:ext cx="3000671" cy="1772834"/>
          </a:xfrm>
          <a:prstGeom prst="rect">
            <a:avLst/>
          </a:prstGeom>
          <a:ln w="12700">
            <a:round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6807" y="1161922"/>
            <a:ext cx="3107130" cy="209107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3599" y="3940821"/>
            <a:ext cx="3372927" cy="2034380"/>
          </a:xfrm>
          <a:prstGeom prst="rect">
            <a:avLst/>
          </a:prstGeom>
        </p:spPr>
      </p:pic>
      <p:sp>
        <p:nvSpPr>
          <p:cNvPr id="93" name="Rectangle 6"/>
          <p:cNvSpPr>
            <a:spLocks noChangeArrowheads="1"/>
          </p:cNvSpPr>
          <p:nvPr/>
        </p:nvSpPr>
        <p:spPr bwMode="auto">
          <a:xfrm>
            <a:off x="630856" y="4540327"/>
            <a:ext cx="2500759" cy="789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3500" tIns="25400" rIns="63500" bIns="25400">
            <a:spAutoFit/>
          </a:bodyPr>
          <a:lstStyle/>
          <a:p>
            <a:pPr eaLnBrk="0" hangingPunct="0">
              <a:defRPr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component to metric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4" name="Picture 9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9714" y="4094570"/>
            <a:ext cx="2898474" cy="188063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5" name="Rectangle 6"/>
          <p:cNvSpPr>
            <a:spLocks noChangeArrowheads="1"/>
          </p:cNvSpPr>
          <p:nvPr/>
        </p:nvSpPr>
        <p:spPr bwMode="auto">
          <a:xfrm>
            <a:off x="6663949" y="4540327"/>
            <a:ext cx="2253474" cy="789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3500" tIns="25400" rIns="63500" bIns="25400">
            <a:spAutoFit/>
          </a:bodyPr>
          <a:lstStyle/>
          <a:p>
            <a:pPr eaLnBrk="0" hangingPunct="0">
              <a:defRPr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Framework structure </a:t>
            </a: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6415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/>
      <p:bldP spid="14" grpId="0"/>
      <p:bldP spid="93" grpId="0"/>
      <p:bldP spid="9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1600200" y="6416676"/>
            <a:ext cx="2133600" cy="365125"/>
          </a:xfrm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9pPr>
          </a:lstStyle>
          <a:p>
            <a:pPr algn="l" eaLnBrk="1" hangingPunct="1"/>
            <a:endParaRPr lang="en-US" altLang="en-US" sz="1400">
              <a:solidFill>
                <a:srgbClr val="404040"/>
              </a:solidFill>
            </a:endParaRPr>
          </a:p>
          <a:p>
            <a:pPr algn="l" eaLnBrk="1" hangingPunct="1"/>
            <a:fld id="{BA1C0C04-0A7D-477F-8EA1-1A0E6690AC7E}" type="slidenum">
              <a:rPr lang="en-US" altLang="en-US" sz="1400">
                <a:solidFill>
                  <a:srgbClr val="404040"/>
                </a:solidFill>
              </a:rPr>
              <a:pPr algn="l" eaLnBrk="1" hangingPunct="1"/>
              <a:t>3</a:t>
            </a:fld>
            <a:endParaRPr lang="en-US" altLang="en-US" sz="1400">
              <a:solidFill>
                <a:srgbClr val="404040"/>
              </a:solidFill>
            </a:endParaRPr>
          </a:p>
        </p:txBody>
      </p:sp>
      <p:sp>
        <p:nvSpPr>
          <p:cNvPr id="6153" name="Text Box 8"/>
          <p:cNvSpPr txBox="1">
            <a:spLocks noChangeArrowheads="1"/>
          </p:cNvSpPr>
          <p:nvPr/>
        </p:nvSpPr>
        <p:spPr bwMode="auto">
          <a:xfrm>
            <a:off x="647364" y="130540"/>
            <a:ext cx="974281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400" b="1">
                <a:solidFill>
                  <a:srgbClr val="262626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Evaluation of the security for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IoT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systems have various challenges</a:t>
            </a:r>
            <a:endParaRPr lang="en-US" alt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Security_Network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989373" y="1084647"/>
            <a:ext cx="6174584" cy="5250877"/>
          </a:xfrm>
          <a:prstGeom prst="rect">
            <a:avLst/>
          </a:prstGeom>
          <a:ln w="12700">
            <a:round/>
          </a:ln>
        </p:spPr>
      </p:pic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181166" y="2503420"/>
            <a:ext cx="476127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400" b="1">
                <a:solidFill>
                  <a:srgbClr val="262626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Examples:</a:t>
            </a:r>
          </a:p>
          <a:p>
            <a:pPr marL="342900" indent="-342900">
              <a:spcBef>
                <a:spcPct val="0"/>
              </a:spcBef>
              <a:buFontTx/>
              <a:buChar char="-"/>
            </a:pPr>
            <a:r>
              <a:rPr lang="en-US" altLang="en-US" sz="20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Heterogeneity among system components.</a:t>
            </a:r>
          </a:p>
          <a:p>
            <a:pPr marL="342900" indent="-342900">
              <a:spcBef>
                <a:spcPct val="0"/>
              </a:spcBef>
              <a:buFontTx/>
              <a:buChar char="-"/>
            </a:pPr>
            <a:r>
              <a:rPr lang="en-US" altLang="en-US" sz="20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Complexity of the system</a:t>
            </a:r>
          </a:p>
          <a:p>
            <a:pPr marL="342900" indent="-342900">
              <a:spcBef>
                <a:spcPct val="0"/>
              </a:spcBef>
              <a:buFontTx/>
              <a:buChar char="-"/>
            </a:pPr>
            <a:r>
              <a:rPr lang="en-US" altLang="en-US" sz="20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Changeability of the system</a:t>
            </a:r>
          </a:p>
          <a:p>
            <a:pPr marL="342900" indent="-342900">
              <a:spcBef>
                <a:spcPct val="0"/>
              </a:spcBef>
              <a:buFontTx/>
              <a:buChar char="-"/>
            </a:pPr>
            <a:r>
              <a:rPr lang="en-US" altLang="en-US" sz="20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scale</a:t>
            </a:r>
            <a:endParaRPr lang="en-US" altLang="en-US" sz="2000" b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728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260" y="1397535"/>
            <a:ext cx="6096000" cy="4102563"/>
          </a:xfrm>
          <a:prstGeom prst="rect">
            <a:avLst/>
          </a:prstGeom>
        </p:spPr>
      </p:pic>
      <p:grpSp>
        <p:nvGrpSpPr>
          <p:cNvPr id="34" name="Group 33"/>
          <p:cNvGrpSpPr/>
          <p:nvPr/>
        </p:nvGrpSpPr>
        <p:grpSpPr>
          <a:xfrm>
            <a:off x="215993" y="4434435"/>
            <a:ext cx="6346647" cy="2237140"/>
            <a:chOff x="215993" y="4434435"/>
            <a:chExt cx="6346647" cy="2237140"/>
          </a:xfrm>
        </p:grpSpPr>
        <p:grpSp>
          <p:nvGrpSpPr>
            <p:cNvPr id="33" name="Group 32"/>
            <p:cNvGrpSpPr/>
            <p:nvPr/>
          </p:nvGrpSpPr>
          <p:grpSpPr>
            <a:xfrm>
              <a:off x="3414839" y="4434435"/>
              <a:ext cx="3147801" cy="2237140"/>
              <a:chOff x="3414839" y="4434435"/>
              <a:chExt cx="3147801" cy="2237140"/>
            </a:xfrm>
          </p:grpSpPr>
          <p:cxnSp>
            <p:nvCxnSpPr>
              <p:cNvPr id="4" name="Straight Arrow Connector 3"/>
              <p:cNvCxnSpPr>
                <a:endCxn id="12" idx="1"/>
              </p:cNvCxnSpPr>
              <p:nvPr/>
            </p:nvCxnSpPr>
            <p:spPr>
              <a:xfrm>
                <a:off x="3414839" y="4434435"/>
                <a:ext cx="961807" cy="138499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64079" y="5696109"/>
                <a:ext cx="1714643" cy="952580"/>
              </a:xfrm>
              <a:prstGeom prst="rect">
                <a:avLst/>
              </a:prstGeom>
            </p:spPr>
          </p:pic>
          <p:sp>
            <p:nvSpPr>
              <p:cNvPr id="12" name="Oval 11"/>
              <p:cNvSpPr/>
              <p:nvPr/>
            </p:nvSpPr>
            <p:spPr>
              <a:xfrm>
                <a:off x="4001589" y="5673224"/>
                <a:ext cx="2561051" cy="998351"/>
              </a:xfrm>
              <a:prstGeom prst="ellipse">
                <a:avLst/>
              </a:prstGeom>
              <a:noFill/>
              <a:ln w="3175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AU"/>
              </a:p>
            </p:txBody>
          </p:sp>
        </p:grpSp>
        <p:sp>
          <p:nvSpPr>
            <p:cNvPr id="32" name="Text Box 8"/>
            <p:cNvSpPr txBox="1">
              <a:spLocks noChangeArrowheads="1"/>
            </p:cNvSpPr>
            <p:nvPr/>
          </p:nvSpPr>
          <p:spPr bwMode="auto">
            <a:xfrm>
              <a:off x="215993" y="5647136"/>
              <a:ext cx="3383261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defRPr sz="2400" b="1">
                  <a:solidFill>
                    <a:srgbClr val="262626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 sz="2000" b="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 MM X and W is evaluated by expert, who run the whole evaluation.</a:t>
              </a:r>
              <a:endParaRPr lang="en-US" altLang="en-US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43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1600200" y="6416676"/>
            <a:ext cx="2133600" cy="365125"/>
          </a:xfrm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9pPr>
          </a:lstStyle>
          <a:p>
            <a:pPr algn="l" eaLnBrk="1" hangingPunct="1"/>
            <a:endParaRPr lang="en-US" altLang="en-US" sz="1400">
              <a:solidFill>
                <a:srgbClr val="404040"/>
              </a:solidFill>
            </a:endParaRPr>
          </a:p>
          <a:p>
            <a:pPr algn="l" eaLnBrk="1" hangingPunct="1"/>
            <a:fld id="{BA1C0C04-0A7D-477F-8EA1-1A0E6690AC7E}" type="slidenum">
              <a:rPr lang="en-US" altLang="en-US" sz="1400">
                <a:solidFill>
                  <a:srgbClr val="404040"/>
                </a:solidFill>
              </a:rPr>
              <a:pPr algn="l" eaLnBrk="1" hangingPunct="1"/>
              <a:t>4</a:t>
            </a:fld>
            <a:endParaRPr lang="en-US" altLang="en-US" sz="1400">
              <a:solidFill>
                <a:srgbClr val="404040"/>
              </a:solidFill>
            </a:endParaRPr>
          </a:p>
        </p:txBody>
      </p:sp>
      <p:sp>
        <p:nvSpPr>
          <p:cNvPr id="6153" name="Text Box 8"/>
          <p:cNvSpPr txBox="1">
            <a:spLocks noChangeArrowheads="1"/>
          </p:cNvSpPr>
          <p:nvPr/>
        </p:nvSpPr>
        <p:spPr bwMode="auto">
          <a:xfrm>
            <a:off x="647364" y="130540"/>
            <a:ext cx="974281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400" b="1">
                <a:solidFill>
                  <a:srgbClr val="262626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 Metrics approach considers evaluation challenges within </a:t>
            </a:r>
            <a:r>
              <a:rPr lang="en-US" altLang="en-US" sz="28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IoT</a:t>
            </a: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system For Security, Privacy and Dependability (SPD)</a:t>
            </a:r>
            <a:endParaRPr lang="en-US" alt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6965662" y="3263460"/>
            <a:ext cx="5226337" cy="2052094"/>
            <a:chOff x="6965662" y="3263460"/>
            <a:chExt cx="5226337" cy="2052094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16784" y="4615120"/>
              <a:ext cx="2059032" cy="700434"/>
            </a:xfrm>
            <a:prstGeom prst="rect">
              <a:avLst/>
            </a:prstGeom>
          </p:spPr>
        </p:pic>
        <p:sp>
          <p:nvSpPr>
            <p:cNvPr id="18" name="Text Box 8"/>
            <p:cNvSpPr txBox="1">
              <a:spLocks noChangeArrowheads="1"/>
            </p:cNvSpPr>
            <p:nvPr/>
          </p:nvSpPr>
          <p:spPr bwMode="auto">
            <a:xfrm>
              <a:off x="6965662" y="3263460"/>
              <a:ext cx="5226337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defRPr sz="2400" b="1">
                  <a:solidFill>
                    <a:srgbClr val="262626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 sz="2000" b="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Metric significant (W</a:t>
              </a:r>
              <a:r>
                <a:rPr lang="en-US" altLang="en-US" sz="1600" b="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m)</a:t>
              </a:r>
              <a:r>
                <a:rPr lang="en-US" altLang="en-US" sz="2000" b="0" dirty="0" smtClean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based on the significant of its component and on the evaluated Cs </a:t>
              </a:r>
              <a:endParaRPr lang="en-US" altLang="en-US" sz="20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9" name="Straight Arrow Connector 18"/>
            <p:cNvCxnSpPr>
              <a:stCxn id="18" idx="2"/>
              <a:endCxn id="17" idx="0"/>
            </p:cNvCxnSpPr>
            <p:nvPr/>
          </p:nvCxnSpPr>
          <p:spPr>
            <a:xfrm flipH="1">
              <a:off x="9346300" y="3971346"/>
              <a:ext cx="232531" cy="64377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1" name="Group 30"/>
          <p:cNvGrpSpPr/>
          <p:nvPr/>
        </p:nvGrpSpPr>
        <p:grpSpPr>
          <a:xfrm>
            <a:off x="5394459" y="1064730"/>
            <a:ext cx="6446275" cy="5431641"/>
            <a:chOff x="5394459" y="1064730"/>
            <a:chExt cx="6446275" cy="5431641"/>
          </a:xfrm>
        </p:grpSpPr>
        <p:cxnSp>
          <p:nvCxnSpPr>
            <p:cNvPr id="11" name="Straight Arrow Connector 10"/>
            <p:cNvCxnSpPr>
              <a:stCxn id="25" idx="7"/>
              <a:endCxn id="9" idx="1"/>
            </p:cNvCxnSpPr>
            <p:nvPr/>
          </p:nvCxnSpPr>
          <p:spPr>
            <a:xfrm flipV="1">
              <a:off x="5829583" y="2348730"/>
              <a:ext cx="913168" cy="388701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8" name="Group 27"/>
            <p:cNvGrpSpPr/>
            <p:nvPr/>
          </p:nvGrpSpPr>
          <p:grpSpPr>
            <a:xfrm>
              <a:off x="5394459" y="1064730"/>
              <a:ext cx="6446275" cy="1607196"/>
              <a:chOff x="5394459" y="1064730"/>
              <a:chExt cx="6446275" cy="1607196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742751" y="2025533"/>
                <a:ext cx="5097983" cy="646393"/>
              </a:xfrm>
              <a:prstGeom prst="rect">
                <a:avLst/>
              </a:prstGeom>
            </p:spPr>
          </p:pic>
          <p:sp>
            <p:nvSpPr>
              <p:cNvPr id="24" name="Text Box 8"/>
              <p:cNvSpPr txBox="1">
                <a:spLocks noChangeArrowheads="1"/>
              </p:cNvSpPr>
              <p:nvPr/>
            </p:nvSpPr>
            <p:spPr bwMode="auto">
              <a:xfrm>
                <a:off x="5394459" y="1064730"/>
                <a:ext cx="6128599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defRPr sz="2400" b="1">
                    <a:solidFill>
                      <a:srgbClr val="262626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en-US" altLang="en-US" sz="2000" b="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Many parameters determine the significant (Weight) of the component or subsystem </a:t>
                </a:r>
                <a:r>
                  <a:rPr lang="en-US" altLang="en-US" sz="2000" b="0" dirty="0" smtClea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(interconnection equation)</a:t>
                </a:r>
                <a:endParaRPr lang="en-US" altLang="en-US" sz="2000" b="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5" name="Oval 24"/>
            <p:cNvSpPr/>
            <p:nvPr/>
          </p:nvSpPr>
          <p:spPr>
            <a:xfrm>
              <a:off x="5518769" y="6191030"/>
              <a:ext cx="364141" cy="305341"/>
            </a:xfrm>
            <a:prstGeom prst="ellipse">
              <a:avLst/>
            </a:prstGeom>
            <a:noFill/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31580168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1600200" y="6416676"/>
            <a:ext cx="2133600" cy="365125"/>
          </a:xfrm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9pPr>
          </a:lstStyle>
          <a:p>
            <a:pPr algn="l" eaLnBrk="1" hangingPunct="1"/>
            <a:endParaRPr lang="en-US" altLang="en-US" sz="1400">
              <a:solidFill>
                <a:srgbClr val="404040"/>
              </a:solidFill>
            </a:endParaRPr>
          </a:p>
          <a:p>
            <a:pPr algn="l" eaLnBrk="1" hangingPunct="1"/>
            <a:fld id="{BA1C0C04-0A7D-477F-8EA1-1A0E6690AC7E}" type="slidenum">
              <a:rPr lang="en-US" altLang="en-US" sz="1400">
                <a:solidFill>
                  <a:srgbClr val="404040"/>
                </a:solidFill>
              </a:rPr>
              <a:pPr algn="l" eaLnBrk="1" hangingPunct="1"/>
              <a:t>5</a:t>
            </a:fld>
            <a:endParaRPr lang="en-US" altLang="en-US" sz="1400">
              <a:solidFill>
                <a:srgbClr val="404040"/>
              </a:solidFill>
            </a:endParaRPr>
          </a:p>
        </p:txBody>
      </p:sp>
      <p:sp>
        <p:nvSpPr>
          <p:cNvPr id="6153" name="Text Box 8"/>
          <p:cNvSpPr txBox="1">
            <a:spLocks noChangeArrowheads="1"/>
          </p:cNvSpPr>
          <p:nvPr/>
        </p:nvSpPr>
        <p:spPr bwMode="auto">
          <a:xfrm>
            <a:off x="374469" y="232956"/>
            <a:ext cx="1125147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400" b="1">
                <a:solidFill>
                  <a:srgbClr val="262626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Using component type, correspondence security metrics could be identified</a:t>
            </a:r>
            <a:endParaRPr lang="en-US" alt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722811" y="1393370"/>
            <a:ext cx="10702701" cy="5014057"/>
            <a:chOff x="1057835" y="71714"/>
            <a:chExt cx="10367677" cy="6335714"/>
          </a:xfrm>
        </p:grpSpPr>
        <p:grpSp>
          <p:nvGrpSpPr>
            <p:cNvPr id="14" name="Group 13"/>
            <p:cNvGrpSpPr/>
            <p:nvPr/>
          </p:nvGrpSpPr>
          <p:grpSpPr>
            <a:xfrm>
              <a:off x="1057835" y="71714"/>
              <a:ext cx="10367677" cy="6335714"/>
              <a:chOff x="1057835" y="71714"/>
              <a:chExt cx="10367677" cy="6335714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1057835" y="1156449"/>
                <a:ext cx="1308847" cy="313763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n-NO" dirty="0" smtClean="0"/>
                  <a:t>Subsystem1</a:t>
                </a:r>
                <a:endParaRPr lang="en-AU" dirty="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3397623" y="1156448"/>
                <a:ext cx="1308847" cy="313763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n-NO" dirty="0" smtClean="0"/>
                  <a:t>Subsystem2</a:t>
                </a:r>
                <a:endParaRPr lang="en-AU" dirty="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8525435" y="1147482"/>
                <a:ext cx="1308847" cy="313763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n-NO" dirty="0" smtClean="0"/>
                  <a:t>Subsystemn</a:t>
                </a:r>
                <a:endParaRPr lang="en-AU" sz="1500" dirty="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172634" y="71714"/>
                <a:ext cx="1308847" cy="313763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n-NO" b="1" dirty="0" smtClean="0">
                    <a:solidFill>
                      <a:schemeClr val="tx1"/>
                    </a:solidFill>
                  </a:rPr>
                  <a:t>System</a:t>
                </a:r>
                <a:endParaRPr lang="en-AU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5" name="Group 24"/>
              <p:cNvGrpSpPr/>
              <p:nvPr/>
            </p:nvGrpSpPr>
            <p:grpSpPr>
              <a:xfrm>
                <a:off x="1801903" y="394439"/>
                <a:ext cx="7467601" cy="770971"/>
                <a:chOff x="1712258" y="735106"/>
                <a:chExt cx="7467601" cy="770971"/>
              </a:xfrm>
            </p:grpSpPr>
            <p:cxnSp>
              <p:nvCxnSpPr>
                <p:cNvPr id="83" name="Straight Connector 82"/>
                <p:cNvCxnSpPr/>
                <p:nvPr/>
              </p:nvCxnSpPr>
              <p:spPr>
                <a:xfrm flipH="1">
                  <a:off x="5728444" y="735106"/>
                  <a:ext cx="2" cy="48409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/>
                <p:cNvCxnSpPr/>
                <p:nvPr/>
              </p:nvCxnSpPr>
              <p:spPr>
                <a:xfrm>
                  <a:off x="1712258" y="1219200"/>
                  <a:ext cx="74676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84"/>
                <p:cNvCxnSpPr/>
                <p:nvPr/>
              </p:nvCxnSpPr>
              <p:spPr>
                <a:xfrm>
                  <a:off x="1712258" y="1219200"/>
                  <a:ext cx="1" cy="2868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/>
                <p:cNvCxnSpPr/>
                <p:nvPr/>
              </p:nvCxnSpPr>
              <p:spPr>
                <a:xfrm>
                  <a:off x="4052047" y="1219200"/>
                  <a:ext cx="0" cy="286876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/>
                <p:cNvCxnSpPr/>
                <p:nvPr/>
              </p:nvCxnSpPr>
              <p:spPr>
                <a:xfrm>
                  <a:off x="9179858" y="1219200"/>
                  <a:ext cx="1" cy="27791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6" name="Rectangle 25"/>
              <p:cNvSpPr/>
              <p:nvPr/>
            </p:nvSpPr>
            <p:spPr>
              <a:xfrm>
                <a:off x="6736977" y="1984336"/>
                <a:ext cx="430301" cy="28687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n-NO" dirty="0" smtClean="0"/>
                  <a:t>c1</a:t>
                </a:r>
                <a:endParaRPr lang="en-AU" dirty="0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7879973" y="1972221"/>
                <a:ext cx="430301" cy="28687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n-NO" dirty="0" smtClean="0"/>
                  <a:t>c2</a:t>
                </a:r>
                <a:endParaRPr lang="en-AU" dirty="0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0995211" y="1957432"/>
                <a:ext cx="430301" cy="28687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n-NO" dirty="0" smtClean="0"/>
                  <a:t>cn</a:t>
                </a:r>
                <a:endParaRPr lang="en-AU" dirty="0"/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6018262" y="447339"/>
                <a:ext cx="1149016" cy="4666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n-NO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consist of</a:t>
                </a:r>
                <a:endParaRPr lang="en-A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9269503" y="1404999"/>
                <a:ext cx="114901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n-NO" dirty="0" smtClean="0"/>
                  <a:t>consist of</a:t>
                </a:r>
                <a:endParaRPr lang="en-AU" dirty="0"/>
              </a:p>
            </p:txBody>
          </p:sp>
          <p:grpSp>
            <p:nvGrpSpPr>
              <p:cNvPr id="31" name="Group 30"/>
              <p:cNvGrpSpPr/>
              <p:nvPr/>
            </p:nvGrpSpPr>
            <p:grpSpPr>
              <a:xfrm>
                <a:off x="5580528" y="2283305"/>
                <a:ext cx="2581834" cy="502021"/>
                <a:chOff x="1712258" y="735106"/>
                <a:chExt cx="7467601" cy="770971"/>
              </a:xfrm>
            </p:grpSpPr>
            <p:cxnSp>
              <p:nvCxnSpPr>
                <p:cNvPr id="78" name="Straight Connector 77"/>
                <p:cNvCxnSpPr/>
                <p:nvPr/>
              </p:nvCxnSpPr>
              <p:spPr>
                <a:xfrm flipH="1">
                  <a:off x="5728444" y="735106"/>
                  <a:ext cx="2" cy="48409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9" name="Straight Connector 78"/>
                <p:cNvCxnSpPr/>
                <p:nvPr/>
              </p:nvCxnSpPr>
              <p:spPr>
                <a:xfrm>
                  <a:off x="1712258" y="1219200"/>
                  <a:ext cx="74676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0" name="Straight Connector 79"/>
                <p:cNvCxnSpPr/>
                <p:nvPr/>
              </p:nvCxnSpPr>
              <p:spPr>
                <a:xfrm>
                  <a:off x="1712258" y="1219200"/>
                  <a:ext cx="1" cy="2868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Straight Connector 80"/>
                <p:cNvCxnSpPr/>
                <p:nvPr/>
              </p:nvCxnSpPr>
              <p:spPr>
                <a:xfrm>
                  <a:off x="4052047" y="1219200"/>
                  <a:ext cx="0" cy="286876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Straight Connector 81"/>
                <p:cNvCxnSpPr/>
                <p:nvPr/>
              </p:nvCxnSpPr>
              <p:spPr>
                <a:xfrm>
                  <a:off x="9179858" y="1219200"/>
                  <a:ext cx="1" cy="27791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3" name="Rectangle 32"/>
              <p:cNvSpPr/>
              <p:nvPr/>
            </p:nvSpPr>
            <p:spPr>
              <a:xfrm>
                <a:off x="6174331" y="2782404"/>
                <a:ext cx="430301" cy="28687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n-NO" dirty="0" smtClean="0"/>
                  <a:t>a2</a:t>
                </a:r>
                <a:endParaRPr lang="en-AU" dirty="0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5379588" y="2785326"/>
                <a:ext cx="430301" cy="28687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n-NO" dirty="0" smtClean="0"/>
                  <a:t>a1</a:t>
                </a:r>
                <a:endParaRPr lang="en-AU" dirty="0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7947211" y="2806390"/>
                <a:ext cx="430301" cy="28687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n-NO" dirty="0" smtClean="0"/>
                  <a:t>a</a:t>
                </a:r>
                <a:r>
                  <a:rPr lang="nn-NO" dirty="0"/>
                  <a:t>n</a:t>
                </a:r>
                <a:endParaRPr lang="en-AU" dirty="0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6952127" y="2256249"/>
                <a:ext cx="1149016" cy="4666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n-NO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Has</a:t>
                </a:r>
                <a:endParaRPr lang="en-A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37" name="Group 36"/>
              <p:cNvGrpSpPr/>
              <p:nvPr/>
            </p:nvGrpSpPr>
            <p:grpSpPr>
              <a:xfrm>
                <a:off x="5015751" y="3074933"/>
                <a:ext cx="2581834" cy="502021"/>
                <a:chOff x="1712258" y="735106"/>
                <a:chExt cx="7467601" cy="770971"/>
              </a:xfrm>
            </p:grpSpPr>
            <p:cxnSp>
              <p:nvCxnSpPr>
                <p:cNvPr id="73" name="Straight Connector 72"/>
                <p:cNvCxnSpPr/>
                <p:nvPr/>
              </p:nvCxnSpPr>
              <p:spPr>
                <a:xfrm flipH="1">
                  <a:off x="5728444" y="735106"/>
                  <a:ext cx="2" cy="48409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Straight Connector 73"/>
                <p:cNvCxnSpPr/>
                <p:nvPr/>
              </p:nvCxnSpPr>
              <p:spPr>
                <a:xfrm>
                  <a:off x="1712258" y="1219200"/>
                  <a:ext cx="74676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>
                  <a:off x="1712258" y="1219200"/>
                  <a:ext cx="1" cy="2868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/>
                <p:cNvCxnSpPr/>
                <p:nvPr/>
              </p:nvCxnSpPr>
              <p:spPr>
                <a:xfrm>
                  <a:off x="4052047" y="1219200"/>
                  <a:ext cx="0" cy="286876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/>
                <p:cNvCxnSpPr/>
                <p:nvPr/>
              </p:nvCxnSpPr>
              <p:spPr>
                <a:xfrm>
                  <a:off x="9179858" y="1219200"/>
                  <a:ext cx="1" cy="27791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9" name="Rectangle 38"/>
              <p:cNvSpPr/>
              <p:nvPr/>
            </p:nvSpPr>
            <p:spPr>
              <a:xfrm>
                <a:off x="5609554" y="3561936"/>
                <a:ext cx="430301" cy="28687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n-NO" dirty="0" smtClean="0">
                    <a:solidFill>
                      <a:schemeClr val="tx1"/>
                    </a:solidFill>
                  </a:rPr>
                  <a:t>f2</a:t>
                </a:r>
                <a:endParaRPr lang="en-AU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0" name="Rectangle 39"/>
              <p:cNvSpPr/>
              <p:nvPr/>
            </p:nvSpPr>
            <p:spPr>
              <a:xfrm>
                <a:off x="4800600" y="3561936"/>
                <a:ext cx="430301" cy="28687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n-NO" dirty="0" smtClean="0"/>
                  <a:t>f1</a:t>
                </a:r>
                <a:endParaRPr lang="en-AU" dirty="0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7387478" y="3574867"/>
                <a:ext cx="430301" cy="286874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n-NO" dirty="0" smtClean="0"/>
                  <a:t>fn</a:t>
                </a:r>
                <a:endParaRPr lang="en-AU" dirty="0"/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>
                <a:off x="6403691" y="2996373"/>
                <a:ext cx="1372474" cy="4666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n-NO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Impacted by</a:t>
                </a:r>
                <a:endParaRPr lang="en-A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43" name="Group 42"/>
              <p:cNvGrpSpPr/>
              <p:nvPr/>
            </p:nvGrpSpPr>
            <p:grpSpPr>
              <a:xfrm rot="10800000">
                <a:off x="3494436" y="5407561"/>
                <a:ext cx="2581834" cy="434667"/>
                <a:chOff x="1712258" y="838540"/>
                <a:chExt cx="7467601" cy="667537"/>
              </a:xfrm>
            </p:grpSpPr>
            <p:cxnSp>
              <p:nvCxnSpPr>
                <p:cNvPr id="69" name="Straight Connector 68"/>
                <p:cNvCxnSpPr/>
                <p:nvPr/>
              </p:nvCxnSpPr>
              <p:spPr>
                <a:xfrm rot="10800000" flipV="1">
                  <a:off x="5375167" y="838540"/>
                  <a:ext cx="53584" cy="396839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0" name="Straight Connector 69"/>
                <p:cNvCxnSpPr/>
                <p:nvPr/>
              </p:nvCxnSpPr>
              <p:spPr>
                <a:xfrm>
                  <a:off x="1712258" y="1219200"/>
                  <a:ext cx="74676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1" name="Straight Connector 70"/>
                <p:cNvCxnSpPr/>
                <p:nvPr/>
              </p:nvCxnSpPr>
              <p:spPr>
                <a:xfrm>
                  <a:off x="1712258" y="1219200"/>
                  <a:ext cx="1" cy="2868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Straight Connector 71"/>
                <p:cNvCxnSpPr/>
                <p:nvPr/>
              </p:nvCxnSpPr>
              <p:spPr>
                <a:xfrm>
                  <a:off x="9179858" y="1219200"/>
                  <a:ext cx="1" cy="27791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" name="Rectangle 43"/>
              <p:cNvSpPr/>
              <p:nvPr/>
            </p:nvSpPr>
            <p:spPr>
              <a:xfrm>
                <a:off x="4800600" y="4130340"/>
                <a:ext cx="430302" cy="320519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n-NO" dirty="0" smtClean="0"/>
                  <a:t>pr</a:t>
                </a:r>
                <a:endParaRPr lang="en-AU" dirty="0"/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5086766" y="3804738"/>
                <a:ext cx="1149016" cy="4666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n-NO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Has</a:t>
                </a:r>
                <a:endParaRPr lang="en-A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6" name="Straight Connector 45"/>
              <p:cNvCxnSpPr>
                <a:stCxn id="40" idx="2"/>
                <a:endCxn id="44" idx="0"/>
              </p:cNvCxnSpPr>
              <p:nvPr/>
            </p:nvCxnSpPr>
            <p:spPr>
              <a:xfrm>
                <a:off x="5015751" y="3848810"/>
                <a:ext cx="0" cy="28153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Rectangle 46"/>
              <p:cNvSpPr/>
              <p:nvPr/>
            </p:nvSpPr>
            <p:spPr>
              <a:xfrm>
                <a:off x="4118374" y="5013958"/>
                <a:ext cx="609382" cy="37175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n-NO" dirty="0" smtClean="0"/>
                  <a:t>op2</a:t>
                </a:r>
                <a:endParaRPr lang="en-AU" dirty="0"/>
              </a:p>
            </p:txBody>
          </p:sp>
          <p:sp>
            <p:nvSpPr>
              <p:cNvPr id="48" name="Rectangle 47"/>
              <p:cNvSpPr/>
              <p:nvPr/>
            </p:nvSpPr>
            <p:spPr>
              <a:xfrm>
                <a:off x="3227186" y="5032558"/>
                <a:ext cx="609382" cy="37175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n-NO" dirty="0" smtClean="0"/>
                  <a:t>op1</a:t>
                </a:r>
                <a:endParaRPr lang="en-AU" dirty="0"/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5851599" y="5017671"/>
                <a:ext cx="609382" cy="37175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n-NO" dirty="0" smtClean="0"/>
                  <a:t>opn</a:t>
                </a:r>
                <a:endParaRPr lang="en-AU" dirty="0"/>
              </a:p>
            </p:txBody>
          </p:sp>
          <p:cxnSp>
            <p:nvCxnSpPr>
              <p:cNvPr id="50" name="Straight Connector 49"/>
              <p:cNvCxnSpPr/>
              <p:nvPr/>
            </p:nvCxnSpPr>
            <p:spPr>
              <a:xfrm rot="10800000">
                <a:off x="4341537" y="5397024"/>
                <a:ext cx="0" cy="18680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Rectangle 50"/>
              <p:cNvSpPr/>
              <p:nvPr/>
            </p:nvSpPr>
            <p:spPr>
              <a:xfrm>
                <a:off x="4477383" y="5852765"/>
                <a:ext cx="609382" cy="37175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n-NO" dirty="0" smtClean="0"/>
                  <a:t>M1</a:t>
                </a:r>
                <a:endParaRPr lang="en-AU" dirty="0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7221944" y="5842228"/>
                <a:ext cx="609382" cy="37175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n-NO" dirty="0" smtClean="0"/>
                  <a:t>Mn</a:t>
                </a:r>
                <a:endParaRPr lang="en-AU" dirty="0"/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7443007" y="4026649"/>
                <a:ext cx="291831" cy="1758547"/>
              </a:xfrm>
              <a:prstGeom prst="rect">
                <a:avLst/>
              </a:prstGeom>
              <a:ln>
                <a:solidFill>
                  <a:schemeClr val="dk1">
                    <a:alpha val="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n-NO" dirty="0" smtClean="0"/>
                  <a:t>.</a:t>
                </a:r>
              </a:p>
              <a:p>
                <a:pPr algn="ctr"/>
                <a:r>
                  <a:rPr lang="nn-NO" dirty="0" smtClean="0"/>
                  <a:t>.</a:t>
                </a:r>
              </a:p>
              <a:p>
                <a:pPr algn="ctr"/>
                <a:r>
                  <a:rPr lang="nn-NO" dirty="0" smtClean="0"/>
                  <a:t>.</a:t>
                </a:r>
              </a:p>
              <a:p>
                <a:pPr algn="ctr"/>
                <a:r>
                  <a:rPr lang="nn-NO" dirty="0" smtClean="0"/>
                  <a:t>.</a:t>
                </a:r>
              </a:p>
              <a:p>
                <a:pPr algn="ctr"/>
                <a:r>
                  <a:rPr lang="nn-NO" dirty="0" smtClean="0"/>
                  <a:t>.</a:t>
                </a:r>
              </a:p>
              <a:p>
                <a:pPr algn="ctr"/>
                <a:r>
                  <a:rPr lang="nn-NO" dirty="0" smtClean="0"/>
                  <a:t>.</a:t>
                </a:r>
                <a:endParaRPr lang="en-AU" dirty="0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8716848" y="1909785"/>
                <a:ext cx="2092960" cy="340046"/>
              </a:xfrm>
              <a:prstGeom prst="rect">
                <a:avLst/>
              </a:prstGeom>
              <a:solidFill>
                <a:schemeClr val="lt1">
                  <a:alpha val="0"/>
                </a:schemeClr>
              </a:solidFill>
              <a:ln>
                <a:solidFill>
                  <a:schemeClr val="dk1">
                    <a:alpha val="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n-NO" dirty="0" smtClean="0"/>
                  <a:t>.............................</a:t>
                </a:r>
                <a:endParaRPr lang="en-AU" dirty="0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6736977" y="2656089"/>
                <a:ext cx="1024978" cy="437175"/>
              </a:xfrm>
              <a:prstGeom prst="rect">
                <a:avLst/>
              </a:prstGeom>
              <a:solidFill>
                <a:schemeClr val="lt1">
                  <a:alpha val="0"/>
                </a:schemeClr>
              </a:solidFill>
              <a:ln>
                <a:solidFill>
                  <a:schemeClr val="dk1">
                    <a:alpha val="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n-NO" dirty="0" smtClean="0"/>
                  <a:t>...........</a:t>
                </a:r>
                <a:endParaRPr lang="en-AU" dirty="0"/>
              </a:p>
            </p:txBody>
          </p:sp>
          <p:grpSp>
            <p:nvGrpSpPr>
              <p:cNvPr id="56" name="Group 55"/>
              <p:cNvGrpSpPr/>
              <p:nvPr/>
            </p:nvGrpSpPr>
            <p:grpSpPr>
              <a:xfrm>
                <a:off x="6969076" y="1470211"/>
                <a:ext cx="4217084" cy="502021"/>
                <a:chOff x="1712258" y="735106"/>
                <a:chExt cx="7467601" cy="770971"/>
              </a:xfrm>
            </p:grpSpPr>
            <p:cxnSp>
              <p:nvCxnSpPr>
                <p:cNvPr id="64" name="Straight Connector 63"/>
                <p:cNvCxnSpPr/>
                <p:nvPr/>
              </p:nvCxnSpPr>
              <p:spPr>
                <a:xfrm flipH="1">
                  <a:off x="5728444" y="735106"/>
                  <a:ext cx="2" cy="48409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/>
                <p:cNvCxnSpPr/>
                <p:nvPr/>
              </p:nvCxnSpPr>
              <p:spPr>
                <a:xfrm>
                  <a:off x="1712258" y="1219200"/>
                  <a:ext cx="74676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/>
                <p:cNvCxnSpPr/>
                <p:nvPr/>
              </p:nvCxnSpPr>
              <p:spPr>
                <a:xfrm>
                  <a:off x="1712258" y="1219200"/>
                  <a:ext cx="1" cy="2868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/>
                <p:cNvCxnSpPr/>
                <p:nvPr/>
              </p:nvCxnSpPr>
              <p:spPr>
                <a:xfrm>
                  <a:off x="4052047" y="1219200"/>
                  <a:ext cx="0" cy="286876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>
                  <a:off x="9179858" y="1219200"/>
                  <a:ext cx="1" cy="27791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7" name="Rectangle 56"/>
              <p:cNvSpPr/>
              <p:nvPr/>
            </p:nvSpPr>
            <p:spPr>
              <a:xfrm>
                <a:off x="6132855" y="3428631"/>
                <a:ext cx="1024978" cy="437175"/>
              </a:xfrm>
              <a:prstGeom prst="rect">
                <a:avLst/>
              </a:prstGeom>
              <a:solidFill>
                <a:schemeClr val="lt1">
                  <a:alpha val="0"/>
                </a:schemeClr>
              </a:solidFill>
              <a:ln>
                <a:solidFill>
                  <a:schemeClr val="dk1">
                    <a:alpha val="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n-NO" dirty="0" smtClean="0"/>
                  <a:t>...........</a:t>
                </a:r>
                <a:endParaRPr lang="en-AU" dirty="0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4746406" y="4943406"/>
                <a:ext cx="1024978" cy="437175"/>
              </a:xfrm>
              <a:prstGeom prst="rect">
                <a:avLst/>
              </a:prstGeom>
              <a:solidFill>
                <a:schemeClr val="lt1">
                  <a:alpha val="0"/>
                </a:schemeClr>
              </a:solidFill>
              <a:ln>
                <a:solidFill>
                  <a:schemeClr val="dk1">
                    <a:alpha val="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n-NO" dirty="0" smtClean="0"/>
                  <a:t>...........</a:t>
                </a:r>
                <a:endParaRPr lang="en-AU" dirty="0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5259664" y="5764292"/>
                <a:ext cx="1907614" cy="437175"/>
              </a:xfrm>
              <a:prstGeom prst="rect">
                <a:avLst/>
              </a:prstGeom>
              <a:solidFill>
                <a:schemeClr val="lt1">
                  <a:alpha val="0"/>
                </a:schemeClr>
              </a:solidFill>
              <a:ln>
                <a:solidFill>
                  <a:schemeClr val="dk1">
                    <a:alpha val="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nn-NO" dirty="0" smtClean="0"/>
                  <a:t>...........</a:t>
                </a:r>
                <a:r>
                  <a:rPr lang="nn-NO" dirty="0"/>
                  <a:t> ...........</a:t>
                </a:r>
                <a:endParaRPr lang="en-AU" dirty="0"/>
              </a:p>
            </p:txBody>
          </p:sp>
          <p:grpSp>
            <p:nvGrpSpPr>
              <p:cNvPr id="60" name="Group 59"/>
              <p:cNvGrpSpPr/>
              <p:nvPr/>
            </p:nvGrpSpPr>
            <p:grpSpPr>
              <a:xfrm rot="10800000">
                <a:off x="4805645" y="6220628"/>
                <a:ext cx="2581834" cy="186800"/>
                <a:chOff x="1712258" y="1219200"/>
                <a:chExt cx="7467601" cy="286877"/>
              </a:xfrm>
            </p:grpSpPr>
            <p:cxnSp>
              <p:nvCxnSpPr>
                <p:cNvPr id="61" name="Straight Connector 60"/>
                <p:cNvCxnSpPr/>
                <p:nvPr/>
              </p:nvCxnSpPr>
              <p:spPr>
                <a:xfrm>
                  <a:off x="1712258" y="1219200"/>
                  <a:ext cx="7467600" cy="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61"/>
                <p:cNvCxnSpPr/>
                <p:nvPr/>
              </p:nvCxnSpPr>
              <p:spPr>
                <a:xfrm>
                  <a:off x="1712258" y="1219200"/>
                  <a:ext cx="1" cy="286877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/>
                <p:cNvCxnSpPr/>
                <p:nvPr/>
              </p:nvCxnSpPr>
              <p:spPr>
                <a:xfrm>
                  <a:off x="9179858" y="1219200"/>
                  <a:ext cx="1" cy="27791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5" name="Straight Connector 14"/>
            <p:cNvCxnSpPr/>
            <p:nvPr/>
          </p:nvCxnSpPr>
          <p:spPr>
            <a:xfrm flipV="1">
              <a:off x="3551117" y="4709262"/>
              <a:ext cx="2605173" cy="663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44" idx="2"/>
            </p:cNvCxnSpPr>
            <p:nvPr/>
          </p:nvCxnSpPr>
          <p:spPr>
            <a:xfrm>
              <a:off x="5015751" y="4450859"/>
              <a:ext cx="0" cy="25840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48" idx="0"/>
            </p:cNvCxnSpPr>
            <p:nvPr/>
          </p:nvCxnSpPr>
          <p:spPr>
            <a:xfrm flipV="1">
              <a:off x="3531877" y="4715894"/>
              <a:ext cx="19240" cy="31666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47" idx="0"/>
            </p:cNvCxnSpPr>
            <p:nvPr/>
          </p:nvCxnSpPr>
          <p:spPr>
            <a:xfrm flipV="1">
              <a:off x="4423065" y="4722527"/>
              <a:ext cx="0" cy="29143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>
              <a:stCxn id="49" idx="0"/>
            </p:cNvCxnSpPr>
            <p:nvPr/>
          </p:nvCxnSpPr>
          <p:spPr>
            <a:xfrm flipV="1">
              <a:off x="6156290" y="4709262"/>
              <a:ext cx="0" cy="30840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374637" y="4360870"/>
              <a:ext cx="643625" cy="4666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n-NO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Has</a:t>
              </a:r>
              <a:endParaRPr lang="en-A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88" name="Picture 8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9018" y="4191695"/>
            <a:ext cx="4085183" cy="1620568"/>
          </a:xfrm>
          <a:prstGeom prst="rect">
            <a:avLst/>
          </a:prstGeom>
        </p:spPr>
      </p:pic>
      <p:sp>
        <p:nvSpPr>
          <p:cNvPr id="89" name="Text Box 8"/>
          <p:cNvSpPr txBox="1">
            <a:spLocks noChangeArrowheads="1"/>
          </p:cNvSpPr>
          <p:nvPr/>
        </p:nvSpPr>
        <p:spPr bwMode="auto">
          <a:xfrm>
            <a:off x="247744" y="2894084"/>
            <a:ext cx="412195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400" b="1">
                <a:solidFill>
                  <a:srgbClr val="262626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Component types (Input, Output, Processing, Storing, Transmission, System)</a:t>
            </a:r>
            <a:endParaRPr lang="en-US" altLang="en-US" sz="2000" b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3385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4272" y="1773543"/>
            <a:ext cx="7646114" cy="4961067"/>
          </a:xfrm>
          <a:prstGeom prst="rect">
            <a:avLst/>
          </a:prstGeom>
        </p:spPr>
      </p:pic>
      <p:sp>
        <p:nvSpPr>
          <p:cNvPr id="1843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1600200" y="6416676"/>
            <a:ext cx="2133600" cy="365125"/>
          </a:xfrm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9pPr>
          </a:lstStyle>
          <a:p>
            <a:pPr algn="l" eaLnBrk="1" hangingPunct="1"/>
            <a:endParaRPr lang="en-US" altLang="en-US" sz="1400">
              <a:solidFill>
                <a:srgbClr val="404040"/>
              </a:solidFill>
            </a:endParaRPr>
          </a:p>
          <a:p>
            <a:pPr algn="l" eaLnBrk="1" hangingPunct="1"/>
            <a:fld id="{BA1C0C04-0A7D-477F-8EA1-1A0E6690AC7E}" type="slidenum">
              <a:rPr lang="en-US" altLang="en-US" sz="1400">
                <a:solidFill>
                  <a:srgbClr val="404040"/>
                </a:solidFill>
              </a:rPr>
              <a:pPr algn="l" eaLnBrk="1" hangingPunct="1"/>
              <a:t>6</a:t>
            </a:fld>
            <a:endParaRPr lang="en-US" altLang="en-US" sz="1400">
              <a:solidFill>
                <a:srgbClr val="404040"/>
              </a:solidFill>
            </a:endParaRPr>
          </a:p>
        </p:txBody>
      </p:sp>
      <p:sp>
        <p:nvSpPr>
          <p:cNvPr id="6153" name="Text Box 8"/>
          <p:cNvSpPr txBox="1">
            <a:spLocks noChangeArrowheads="1"/>
          </p:cNvSpPr>
          <p:nvPr/>
        </p:nvSpPr>
        <p:spPr bwMode="auto">
          <a:xfrm>
            <a:off x="374469" y="232956"/>
            <a:ext cx="1125147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400" b="1">
                <a:solidFill>
                  <a:srgbClr val="262626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 Metrics based security measurability framework, automatic and less experts-dependent evaluation</a:t>
            </a:r>
            <a:endParaRPr lang="en-US" alt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965975" y="2713468"/>
            <a:ext cx="1232893" cy="1145045"/>
          </a:xfrm>
          <a:prstGeom prst="rect">
            <a:avLst/>
          </a:prstGeom>
        </p:spPr>
      </p:pic>
      <p:pic>
        <p:nvPicPr>
          <p:cNvPr id="1026" name="Picture 2" descr="http://1.bp.blogspot.com/-Ek0sDAdlVO4/UDh3GCFFCnI/AAAAAAAAAnY/cc6oaEJ-ECk/s1600/user-friendly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11348" y="1165535"/>
            <a:ext cx="1338586" cy="935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06046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1600200" y="6416676"/>
            <a:ext cx="2133600" cy="365125"/>
          </a:xfrm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rgbClr val="000099"/>
                </a:solidFill>
                <a:latin typeface="Calibri" panose="020F0502020204030204" pitchFamily="34" charset="0"/>
              </a:defRPr>
            </a:lvl9pPr>
          </a:lstStyle>
          <a:p>
            <a:pPr algn="l" eaLnBrk="1" hangingPunct="1"/>
            <a:endParaRPr lang="en-US" altLang="en-US" sz="1400">
              <a:solidFill>
                <a:srgbClr val="404040"/>
              </a:solidFill>
            </a:endParaRPr>
          </a:p>
          <a:p>
            <a:pPr algn="l" eaLnBrk="1" hangingPunct="1"/>
            <a:fld id="{BA1C0C04-0A7D-477F-8EA1-1A0E6690AC7E}" type="slidenum">
              <a:rPr lang="en-US" altLang="en-US" sz="1400">
                <a:solidFill>
                  <a:srgbClr val="404040"/>
                </a:solidFill>
              </a:rPr>
              <a:pPr algn="l" eaLnBrk="1" hangingPunct="1"/>
              <a:t>7</a:t>
            </a:fld>
            <a:endParaRPr lang="en-US" altLang="en-US" sz="1400">
              <a:solidFill>
                <a:srgbClr val="404040"/>
              </a:solidFill>
            </a:endParaRPr>
          </a:p>
        </p:txBody>
      </p:sp>
      <p:sp>
        <p:nvSpPr>
          <p:cNvPr id="6153" name="Text Box 8"/>
          <p:cNvSpPr txBox="1">
            <a:spLocks noChangeArrowheads="1"/>
          </p:cNvSpPr>
          <p:nvPr/>
        </p:nvSpPr>
        <p:spPr bwMode="auto">
          <a:xfrm>
            <a:off x="374469" y="232956"/>
            <a:ext cx="1125147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400" b="1">
                <a:solidFill>
                  <a:srgbClr val="262626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conclusion: Using MM framework system admin could reevaluate system security without being expert in in security</a:t>
            </a:r>
            <a:endParaRPr lang="en-US" altLang="en-US" sz="28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018802" y="4925115"/>
            <a:ext cx="84695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Acknowledgement: this work was done as apart of </a:t>
            </a:r>
            <a:r>
              <a:rPr lang="en-US" altLang="en-US" sz="28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IoTSec</a:t>
            </a:r>
            <a:r>
              <a:rPr lang="en-US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project</a:t>
            </a: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5445533" y="5954714"/>
            <a:ext cx="16160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defRPr sz="2400" b="1">
                <a:solidFill>
                  <a:srgbClr val="262626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Questions</a:t>
            </a:r>
            <a:r>
              <a:rPr lang="en-US" altLang="en-US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74469" y="1911049"/>
            <a:ext cx="4919215" cy="269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3500" tIns="25400" rIns="63500" bIns="25400">
            <a:spAutoFit/>
          </a:bodyPr>
          <a:lstStyle/>
          <a:p>
            <a:pPr eaLnBrk="0" hangingPunct="0">
              <a:defRPr/>
            </a:pPr>
            <a:r>
              <a:rPr 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Expert sets the Cs resulted from different  options for a given security parameters</a:t>
            </a: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0" hangingPunct="0">
              <a:defRPr/>
            </a:pPr>
            <a:r>
              <a:rPr lang="en-US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eaLnBrk="0" hangingPunct="0">
              <a:defRPr/>
            </a:pP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 admin structure the system using the framework</a:t>
            </a:r>
          </a:p>
          <a:p>
            <a:pPr eaLnBrk="0" hangingPunct="0">
              <a:defRPr/>
            </a:pPr>
            <a:endParaRPr lang="en-US" sz="24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hangingPunct="0">
              <a:defRPr/>
            </a:pPr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MM Framework evaluates the security level of the system base on system structure.</a:t>
            </a:r>
          </a:p>
        </p:txBody>
      </p:sp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2223274" y="2611782"/>
            <a:ext cx="263525" cy="407988"/>
          </a:xfrm>
          <a:prstGeom prst="downArrow">
            <a:avLst>
              <a:gd name="adj1" fmla="val 50000"/>
              <a:gd name="adj2" fmla="val 30218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 sz="18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2223274" y="3475404"/>
            <a:ext cx="263525" cy="407988"/>
          </a:xfrm>
          <a:prstGeom prst="downArrow">
            <a:avLst>
              <a:gd name="adj1" fmla="val 50000"/>
              <a:gd name="adj2" fmla="val 30218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508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 sz="180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9" name="Picture 2" descr="http://1.bp.blogspot.com/-Ek0sDAdlVO4/UDh3GCFFCnI/AAAAAAAAAnY/cc6oaEJ-ECk/s1600/user-friendl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23022" y="2840095"/>
            <a:ext cx="1338586" cy="935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0267729" y="2720651"/>
            <a:ext cx="1232893" cy="114504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4992" y="2760243"/>
            <a:ext cx="2259353" cy="146594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26" name="Picture 2" descr="http://www.accesshardware.com.au/portals/0/SecurityLevel_new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0722" y="1583070"/>
            <a:ext cx="1662681" cy="1053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/>
          <p:cNvCxnSpPr>
            <a:stCxn id="9" idx="1"/>
          </p:cNvCxnSpPr>
          <p:nvPr/>
        </p:nvCxnSpPr>
        <p:spPr>
          <a:xfrm>
            <a:off x="7061608" y="3307805"/>
            <a:ext cx="34260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9997669" y="3281895"/>
            <a:ext cx="34260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21910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291</Words>
  <Application>Microsoft Office PowerPoint</Application>
  <PresentationFormat>Widescreen</PresentationFormat>
  <Paragraphs>83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Tahoma</vt:lpstr>
      <vt:lpstr>Times New Roman</vt:lpstr>
      <vt:lpstr>Office Theme</vt:lpstr>
      <vt:lpstr>A Framework for Measurability of Security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framework for Security Measurability</dc:title>
  <dc:creator>fayyad</dc:creator>
  <cp:lastModifiedBy>fayyad</cp:lastModifiedBy>
  <cp:revision>32</cp:revision>
  <dcterms:created xsi:type="dcterms:W3CDTF">2017-03-23T12:40:09Z</dcterms:created>
  <dcterms:modified xsi:type="dcterms:W3CDTF">2017-05-03T08:31:10Z</dcterms:modified>
</cp:coreProperties>
</file>